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7f9b2c77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7f9b2c77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7f9b2c77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7f9b2c77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7f9b2c77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e7f9b2c77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7f9b2c77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7f9b2c77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7f9b2c77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e7f9b2c77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7f9b2c77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7f9b2c77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7f121bb5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7f121bb5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7f121bb5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e7f121bb5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e7f121bb5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e7f121bb5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e7f121bb5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e7f121bb5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e6ad7c6f5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e6ad7c6f5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e7f121bf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e7f121bf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e7f121bf2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e7f121bf2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e7f121bf2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e7f121bf2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e7f121bf2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e7f121bf2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e7f121bf2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e7f121bf2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e7f121bf2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e7f121bf2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e7f121bf2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e7f121bf2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6ad7c6f51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6ad7c6f51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791f524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791f524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7de139a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7de139a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7eda17b1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7eda17b1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7eda17b1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7eda17b1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e7eda17b1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e7eda17b1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7eda17b1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e7eda17b1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thebalancecareers.com/how-to-write-a-job-application-letter-206156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 Id="rId11" Type="http://schemas.openxmlformats.org/officeDocument/2006/relationships/image" Target="../media/image8.png"/><Relationship Id="rId10" Type="http://schemas.openxmlformats.org/officeDocument/2006/relationships/image" Target="../media/image7.png"/><Relationship Id="rId9"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5.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dictionary.cambridge.org/dictionary/english/report" TargetMode="External"/><Relationship Id="rId4" Type="http://schemas.openxmlformats.org/officeDocument/2006/relationships/hyperlink" Target="https://dictionary.cambridge.org/dictionary/english/article" TargetMode="External"/><Relationship Id="rId5" Type="http://schemas.openxmlformats.org/officeDocument/2006/relationships/hyperlink" Target="https://dictionary.cambridge.org/dictionary/english/judg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78500"/>
            <a:ext cx="8520600" cy="393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888"/>
              <a:t>                     </a:t>
            </a:r>
            <a:endParaRPr sz="2888"/>
          </a:p>
          <a:p>
            <a:pPr indent="0" lvl="0" marL="0" rtl="0" algn="l">
              <a:spcBef>
                <a:spcPts val="0"/>
              </a:spcBef>
              <a:spcAft>
                <a:spcPts val="0"/>
              </a:spcAft>
              <a:buSzPts val="990"/>
              <a:buNone/>
            </a:pPr>
            <a:r>
              <a:rPr lang="en-GB" sz="2888"/>
              <a:t>                       Job Applications </a:t>
            </a:r>
            <a:endParaRPr sz="2888"/>
          </a:p>
          <a:p>
            <a:pPr indent="0" lvl="0" marL="0" rtl="0" algn="l">
              <a:spcBef>
                <a:spcPts val="0"/>
              </a:spcBef>
              <a:spcAft>
                <a:spcPts val="0"/>
              </a:spcAft>
              <a:buSzPts val="990"/>
              <a:buNone/>
            </a:pPr>
            <a:r>
              <a:t/>
            </a:r>
            <a:endParaRPr sz="2888"/>
          </a:p>
          <a:p>
            <a:pPr indent="0" lvl="0" marL="0" rtl="0" algn="l">
              <a:spcBef>
                <a:spcPts val="0"/>
              </a:spcBef>
              <a:spcAft>
                <a:spcPts val="0"/>
              </a:spcAft>
              <a:buSzPts val="990"/>
              <a:buNone/>
            </a:pPr>
            <a:r>
              <a:t/>
            </a:r>
            <a:endParaRPr sz="2888"/>
          </a:p>
        </p:txBody>
      </p:sp>
      <p:pic>
        <p:nvPicPr>
          <p:cNvPr id="55" name="Google Shape;55;p13"/>
          <p:cNvPicPr preferRelativeResize="0"/>
          <p:nvPr/>
        </p:nvPicPr>
        <p:blipFill>
          <a:blip r:embed="rId3">
            <a:alphaModFix/>
          </a:blip>
          <a:stretch>
            <a:fillRect/>
          </a:stretch>
        </p:blipFill>
        <p:spPr>
          <a:xfrm>
            <a:off x="3271950" y="1545300"/>
            <a:ext cx="1724025" cy="1082250"/>
          </a:xfrm>
          <a:prstGeom prst="rect">
            <a:avLst/>
          </a:prstGeom>
          <a:noFill/>
          <a:ln>
            <a:noFill/>
          </a:ln>
        </p:spPr>
      </p:pic>
      <p:sp>
        <p:nvSpPr>
          <p:cNvPr id="56" name="Google Shape;56;p13"/>
          <p:cNvSpPr txBox="1"/>
          <p:nvPr>
            <p:ph idx="2" type="body"/>
          </p:nvPr>
        </p:nvSpPr>
        <p:spPr>
          <a:xfrm>
            <a:off x="702900" y="2945525"/>
            <a:ext cx="8129400" cy="12273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GB" sz="1900">
                <a:solidFill>
                  <a:schemeClr val="dk1"/>
                </a:solidFill>
              </a:rPr>
              <a:t>                                          </a:t>
            </a:r>
            <a:r>
              <a:rPr lang="en-GB" sz="1900">
                <a:solidFill>
                  <a:schemeClr val="dk1"/>
                </a:solidFill>
              </a:rPr>
              <a:t>Dr. Jukkalkar Syed Imtiaz</a:t>
            </a:r>
            <a:endParaRPr sz="1900">
              <a:solidFill>
                <a:schemeClr val="dk1"/>
              </a:solidFill>
            </a:endParaRPr>
          </a:p>
          <a:p>
            <a:pPr indent="0" lvl="0" marL="0" rtl="0" algn="l">
              <a:spcBef>
                <a:spcPts val="1200"/>
              </a:spcBef>
              <a:spcAft>
                <a:spcPts val="0"/>
              </a:spcAft>
              <a:buNone/>
            </a:pPr>
            <a:r>
              <a:rPr lang="en-GB" sz="1900">
                <a:solidFill>
                  <a:schemeClr val="dk1"/>
                </a:solidFill>
              </a:rPr>
              <a:t>                                            Department of English</a:t>
            </a:r>
            <a:endParaRPr sz="1900">
              <a:solidFill>
                <a:schemeClr val="dk1"/>
              </a:solidFill>
            </a:endParaRPr>
          </a:p>
          <a:p>
            <a:pPr indent="0" lvl="0" marL="0" rtl="0" algn="l">
              <a:spcBef>
                <a:spcPts val="1200"/>
              </a:spcBef>
              <a:spcAft>
                <a:spcPts val="1200"/>
              </a:spcAft>
              <a:buNone/>
            </a:pPr>
            <a:r>
              <a:rPr lang="en-GB" sz="1900">
                <a:solidFill>
                  <a:schemeClr val="dk1"/>
                </a:solidFill>
              </a:rPr>
              <a:t>                                Shri Shivaji Science &amp; Arts College, Chikhli </a:t>
            </a:r>
            <a:endParaRPr sz="19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89250"/>
            <a:ext cx="8520600" cy="18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sz="100"/>
          </a:p>
        </p:txBody>
      </p:sp>
      <p:sp>
        <p:nvSpPr>
          <p:cNvPr id="128" name="Google Shape;128;p22"/>
          <p:cNvSpPr txBox="1"/>
          <p:nvPr>
            <p:ph idx="1" type="body"/>
          </p:nvPr>
        </p:nvSpPr>
        <p:spPr>
          <a:xfrm>
            <a:off x="311700" y="156200"/>
            <a:ext cx="8435700" cy="4412700"/>
          </a:xfrm>
          <a:prstGeom prst="rect">
            <a:avLst/>
          </a:prstGeom>
        </p:spPr>
        <p:txBody>
          <a:bodyPr anchorCtr="0" anchor="t" bIns="91425" lIns="91425" spcFirstLastPara="1" rIns="91425" wrap="square" tIns="91425">
            <a:normAutofit lnSpcReduction="10000"/>
          </a:bodyPr>
          <a:lstStyle/>
          <a:p>
            <a:pPr indent="0" lvl="0" marL="0" marR="152400" rtl="0" algn="l">
              <a:lnSpc>
                <a:spcPct val="101363"/>
              </a:lnSpc>
              <a:spcBef>
                <a:spcPts val="600"/>
              </a:spcBef>
              <a:spcAft>
                <a:spcPts val="0"/>
              </a:spcAft>
              <a:buNone/>
            </a:pPr>
            <a:r>
              <a:rPr b="1" lang="en-GB">
                <a:solidFill>
                  <a:schemeClr val="dk1"/>
                </a:solidFill>
                <a:highlight>
                  <a:srgbClr val="FFFFFF"/>
                </a:highlight>
                <a:latin typeface="Times New Roman"/>
                <a:ea typeface="Times New Roman"/>
                <a:cs typeface="Times New Roman"/>
                <a:sym typeface="Times New Roman"/>
              </a:rPr>
              <a:t>8. Make a rough draft. Write out responses on a separate sheet of paper before completing the real application. Or get two copies and use the first one as a rough draft.</a:t>
            </a:r>
            <a:endParaRPr b="1">
              <a:solidFill>
                <a:schemeClr val="dk1"/>
              </a:solidFill>
              <a:highlight>
                <a:srgbClr val="FFFFFF"/>
              </a:highlight>
              <a:latin typeface="Times New Roman"/>
              <a:ea typeface="Times New Roman"/>
              <a:cs typeface="Times New Roman"/>
              <a:sym typeface="Times New Roman"/>
            </a:endParaRPr>
          </a:p>
          <a:p>
            <a:pPr indent="0" lvl="0" marL="0" marR="152400" rtl="0" algn="l">
              <a:lnSpc>
                <a:spcPct val="101363"/>
              </a:lnSpc>
              <a:spcBef>
                <a:spcPts val="600"/>
              </a:spcBef>
              <a:spcAft>
                <a:spcPts val="0"/>
              </a:spcAft>
              <a:buNone/>
            </a:pPr>
            <a:r>
              <a:t/>
            </a:r>
            <a:endParaRPr b="1">
              <a:solidFill>
                <a:schemeClr val="dk1"/>
              </a:solidFill>
              <a:highlight>
                <a:srgbClr val="FFFFFF"/>
              </a:highlight>
              <a:latin typeface="Times New Roman"/>
              <a:ea typeface="Times New Roman"/>
              <a:cs typeface="Times New Roman"/>
              <a:sym typeface="Times New Roman"/>
            </a:endParaRPr>
          </a:p>
          <a:p>
            <a:pPr indent="0" lvl="0" marL="0" marR="152400" rtl="0" algn="l">
              <a:lnSpc>
                <a:spcPct val="101363"/>
              </a:lnSpc>
              <a:spcBef>
                <a:spcPts val="600"/>
              </a:spcBef>
              <a:spcAft>
                <a:spcPts val="0"/>
              </a:spcAft>
              <a:buNone/>
            </a:pPr>
            <a:r>
              <a:rPr b="1" lang="en-GB">
                <a:solidFill>
                  <a:schemeClr val="dk1"/>
                </a:solidFill>
                <a:highlight>
                  <a:srgbClr val="FFFFFF"/>
                </a:highlight>
                <a:latin typeface="Times New Roman"/>
                <a:ea typeface="Times New Roman"/>
                <a:cs typeface="Times New Roman"/>
                <a:sym typeface="Times New Roman"/>
              </a:rPr>
              <a:t>9. Write clearly. Use a black, erasable pen, and print clearly.</a:t>
            </a:r>
            <a:endParaRPr b="1">
              <a:solidFill>
                <a:schemeClr val="dk1"/>
              </a:solidFill>
              <a:highlight>
                <a:srgbClr val="FFFFFF"/>
              </a:highlight>
              <a:latin typeface="Times New Roman"/>
              <a:ea typeface="Times New Roman"/>
              <a:cs typeface="Times New Roman"/>
              <a:sym typeface="Times New Roman"/>
            </a:endParaRPr>
          </a:p>
          <a:p>
            <a:pPr indent="0" lvl="0" marL="0" marR="152400" rtl="0" algn="l">
              <a:lnSpc>
                <a:spcPct val="101363"/>
              </a:lnSpc>
              <a:spcBef>
                <a:spcPts val="600"/>
              </a:spcBef>
              <a:spcAft>
                <a:spcPts val="0"/>
              </a:spcAft>
              <a:buNone/>
            </a:pPr>
            <a:r>
              <a:rPr b="1" lang="en-GB">
                <a:solidFill>
                  <a:schemeClr val="dk1"/>
                </a:solidFill>
                <a:highlight>
                  <a:srgbClr val="FFFFFF"/>
                </a:highlight>
                <a:latin typeface="Times New Roman"/>
                <a:ea typeface="Times New Roman"/>
                <a:cs typeface="Times New Roman"/>
                <a:sym typeface="Times New Roman"/>
              </a:rPr>
              <a:t>Proofread it. Make sure that you have no grammar or spelling errors. If possible, have someone else review the application to catch errors you might miss.</a:t>
            </a:r>
            <a:endParaRPr b="1">
              <a:solidFill>
                <a:schemeClr val="dk1"/>
              </a:solidFill>
              <a:highlight>
                <a:srgbClr val="FFFFFF"/>
              </a:highlight>
              <a:latin typeface="Times New Roman"/>
              <a:ea typeface="Times New Roman"/>
              <a:cs typeface="Times New Roman"/>
              <a:sym typeface="Times New Roman"/>
            </a:endParaRPr>
          </a:p>
          <a:p>
            <a:pPr indent="0" lvl="0" marL="0" marR="152400" rtl="0" algn="l">
              <a:lnSpc>
                <a:spcPct val="101363"/>
              </a:lnSpc>
              <a:spcBef>
                <a:spcPts val="600"/>
              </a:spcBef>
              <a:spcAft>
                <a:spcPts val="0"/>
              </a:spcAft>
              <a:buClr>
                <a:schemeClr val="dk1"/>
              </a:buClr>
              <a:buSzPts val="1100"/>
              <a:buFont typeface="Arial"/>
              <a:buNone/>
            </a:pPr>
            <a:r>
              <a:t/>
            </a:r>
            <a:endParaRPr b="1">
              <a:solidFill>
                <a:schemeClr val="dk1"/>
              </a:solidFill>
              <a:highlight>
                <a:srgbClr val="FFFFFF"/>
              </a:highlight>
              <a:latin typeface="Times New Roman"/>
              <a:ea typeface="Times New Roman"/>
              <a:cs typeface="Times New Roman"/>
              <a:sym typeface="Times New Roman"/>
            </a:endParaRPr>
          </a:p>
          <a:p>
            <a:pPr indent="0" lvl="0" marL="0" marR="152400" rtl="0" algn="l">
              <a:lnSpc>
                <a:spcPct val="101363"/>
              </a:lnSpc>
              <a:spcBef>
                <a:spcPts val="600"/>
              </a:spcBef>
              <a:spcAft>
                <a:spcPts val="0"/>
              </a:spcAft>
              <a:buClr>
                <a:schemeClr val="dk1"/>
              </a:buClr>
              <a:buSzPts val="1100"/>
              <a:buFont typeface="Arial"/>
              <a:buNone/>
            </a:pPr>
            <a:r>
              <a:rPr b="1" lang="en-GB">
                <a:solidFill>
                  <a:schemeClr val="dk1"/>
                </a:solidFill>
                <a:highlight>
                  <a:srgbClr val="FFFFFF"/>
                </a:highlight>
                <a:latin typeface="Times New Roman"/>
                <a:ea typeface="Times New Roman"/>
                <a:cs typeface="Times New Roman"/>
                <a:sym typeface="Times New Roman"/>
              </a:rPr>
              <a:t>10. Keep it neat. Use correction fluid ("white out") to fix minor errors, but use it sparingly.</a:t>
            </a:r>
            <a:endParaRPr b="1">
              <a:solidFill>
                <a:schemeClr val="dk1"/>
              </a:solidFill>
              <a:highlight>
                <a:srgbClr val="FFFFFF"/>
              </a:highlight>
              <a:latin typeface="Times New Roman"/>
              <a:ea typeface="Times New Roman"/>
              <a:cs typeface="Times New Roman"/>
              <a:sym typeface="Times New Roman"/>
            </a:endParaRPr>
          </a:p>
          <a:p>
            <a:pPr indent="0" lvl="0" marL="0" rtl="0" algn="l">
              <a:spcBef>
                <a:spcPts val="600"/>
              </a:spcBef>
              <a:spcAft>
                <a:spcPts val="0"/>
              </a:spcAft>
              <a:buNone/>
            </a:pPr>
            <a:r>
              <a:t/>
            </a:r>
            <a:endParaRPr b="1">
              <a:latin typeface="Times New Roman"/>
              <a:ea typeface="Times New Roman"/>
              <a:cs typeface="Times New Roman"/>
              <a:sym typeface="Times New Roman"/>
            </a:endParaRPr>
          </a:p>
          <a:p>
            <a:pPr indent="0" lvl="0" marL="0" rtl="0" algn="l">
              <a:lnSpc>
                <a:spcPct val="101363"/>
              </a:lnSpc>
              <a:spcBef>
                <a:spcPts val="1200"/>
              </a:spcBef>
              <a:spcAft>
                <a:spcPts val="0"/>
              </a:spcAft>
              <a:buClr>
                <a:schemeClr val="dk1"/>
              </a:buClr>
              <a:buSzPts val="1100"/>
              <a:buFont typeface="Arial"/>
              <a:buNone/>
            </a:pPr>
            <a:r>
              <a:rPr b="1" lang="en-GB">
                <a:solidFill>
                  <a:schemeClr val="dk1"/>
                </a:solidFill>
                <a:highlight>
                  <a:srgbClr val="FFFFFF"/>
                </a:highlight>
                <a:latin typeface="Times New Roman"/>
                <a:ea typeface="Times New Roman"/>
                <a:cs typeface="Times New Roman"/>
                <a:sym typeface="Times New Roman"/>
              </a:rPr>
              <a:t>11. </a:t>
            </a:r>
            <a:r>
              <a:rPr b="1" lang="en-GB" sz="1700">
                <a:solidFill>
                  <a:schemeClr val="dk1"/>
                </a:solidFill>
                <a:highlight>
                  <a:srgbClr val="FFFFFF"/>
                </a:highlight>
                <a:latin typeface="Times New Roman"/>
                <a:ea typeface="Times New Roman"/>
                <a:cs typeface="Times New Roman"/>
                <a:sym typeface="Times New Roman"/>
              </a:rPr>
              <a:t>Always list your "position desired". </a:t>
            </a:r>
            <a:endParaRPr b="1" sz="1700">
              <a:solidFill>
                <a:schemeClr val="dk1"/>
              </a:solidFill>
              <a:highlight>
                <a:srgbClr val="FFFFFF"/>
              </a:highlight>
              <a:latin typeface="Times New Roman"/>
              <a:ea typeface="Times New Roman"/>
              <a:cs typeface="Times New Roman"/>
              <a:sym typeface="Times New Roman"/>
            </a:endParaRPr>
          </a:p>
          <a:p>
            <a:pPr indent="0" lvl="0" marL="0" rtl="0" algn="l">
              <a:lnSpc>
                <a:spcPct val="101363"/>
              </a:lnSpc>
              <a:spcBef>
                <a:spcPts val="1200"/>
              </a:spcBef>
              <a:spcAft>
                <a:spcPts val="0"/>
              </a:spcAft>
              <a:buClr>
                <a:schemeClr val="dk1"/>
              </a:buClr>
              <a:buSzPts val="1100"/>
              <a:buFont typeface="Arial"/>
              <a:buNone/>
            </a:pPr>
            <a:r>
              <a:rPr lang="en-GB">
                <a:solidFill>
                  <a:schemeClr val="dk1"/>
                </a:solidFill>
                <a:highlight>
                  <a:srgbClr val="FFFFFF"/>
                </a:highlight>
                <a:latin typeface="Times New Roman"/>
                <a:ea typeface="Times New Roman"/>
                <a:cs typeface="Times New Roman"/>
                <a:sym typeface="Times New Roman"/>
              </a:rPr>
              <a:t>         </a:t>
            </a:r>
            <a:r>
              <a:rPr b="1" lang="en-GB">
                <a:solidFill>
                  <a:schemeClr val="dk1"/>
                </a:solidFill>
                <a:highlight>
                  <a:srgbClr val="FFFFFF"/>
                </a:highlight>
                <a:latin typeface="Times New Roman"/>
                <a:ea typeface="Times New Roman"/>
                <a:cs typeface="Times New Roman"/>
                <a:sym typeface="Times New Roman"/>
              </a:rPr>
              <a:t>If you're answering a job ad or looking for a specific position, enter that job title.</a:t>
            </a:r>
            <a:endParaRPr b="1">
              <a:solidFill>
                <a:schemeClr val="dk1"/>
              </a:solidFill>
              <a:highlight>
                <a:srgbClr val="FFFFFF"/>
              </a:highlight>
              <a:latin typeface="Times New Roman"/>
              <a:ea typeface="Times New Roman"/>
              <a:cs typeface="Times New Roman"/>
              <a:sym typeface="Times New Roman"/>
            </a:endParaRPr>
          </a:p>
          <a:p>
            <a:pPr indent="0" lvl="0" marL="304800" marR="152400" rtl="0" algn="l">
              <a:lnSpc>
                <a:spcPct val="101363"/>
              </a:lnSpc>
              <a:spcBef>
                <a:spcPts val="600"/>
              </a:spcBef>
              <a:spcAft>
                <a:spcPts val="0"/>
              </a:spcAft>
              <a:buClr>
                <a:schemeClr val="dk1"/>
              </a:buClr>
              <a:buSzPts val="1100"/>
              <a:buFont typeface="Arial"/>
              <a:buNone/>
            </a:pPr>
            <a:r>
              <a:rPr b="1" lang="en-GB">
                <a:solidFill>
                  <a:schemeClr val="dk1"/>
                </a:solidFill>
                <a:highlight>
                  <a:srgbClr val="FFFFFF"/>
                </a:highlight>
                <a:latin typeface="Times New Roman"/>
                <a:ea typeface="Times New Roman"/>
                <a:cs typeface="Times New Roman"/>
                <a:sym typeface="Times New Roman"/>
              </a:rPr>
              <a:t>        If you are not applying for a specific position, enter the name of the department in which you wish to work.</a:t>
            </a:r>
            <a:endParaRPr b="1">
              <a:solidFill>
                <a:schemeClr val="dk1"/>
              </a:solidFill>
              <a:highlight>
                <a:srgbClr val="FFFFFF"/>
              </a:highlight>
              <a:latin typeface="Times New Roman"/>
              <a:ea typeface="Times New Roman"/>
              <a:cs typeface="Times New Roman"/>
              <a:sym typeface="Times New Roman"/>
            </a:endParaRPr>
          </a:p>
          <a:p>
            <a:pPr indent="0" lvl="0" marL="304800" marR="152400" rtl="0" algn="l">
              <a:lnSpc>
                <a:spcPct val="101363"/>
              </a:lnSpc>
              <a:spcBef>
                <a:spcPts val="600"/>
              </a:spcBef>
              <a:spcAft>
                <a:spcPts val="0"/>
              </a:spcAft>
              <a:buClr>
                <a:schemeClr val="dk1"/>
              </a:buClr>
              <a:buSzPts val="1100"/>
              <a:buFont typeface="Arial"/>
              <a:buNone/>
            </a:pPr>
            <a:r>
              <a:rPr b="1" lang="en-GB">
                <a:solidFill>
                  <a:schemeClr val="dk1"/>
                </a:solidFill>
                <a:highlight>
                  <a:srgbClr val="FFFFFF"/>
                </a:highlight>
                <a:latin typeface="Times New Roman"/>
                <a:ea typeface="Times New Roman"/>
                <a:cs typeface="Times New Roman"/>
                <a:sym typeface="Times New Roman"/>
              </a:rPr>
              <a:t>        Fill out more than one application if you are interested in more than one job.</a:t>
            </a:r>
            <a:endParaRPr b="1">
              <a:solidFill>
                <a:schemeClr val="dk1"/>
              </a:solidFill>
              <a:highlight>
                <a:srgbClr val="FFFFFF"/>
              </a:highlight>
              <a:latin typeface="Times New Roman"/>
              <a:ea typeface="Times New Roman"/>
              <a:cs typeface="Times New Roman"/>
              <a:sym typeface="Times New Roman"/>
            </a:endParaRPr>
          </a:p>
          <a:p>
            <a:pPr indent="0" lvl="0" marL="0" rtl="0" algn="l">
              <a:spcBef>
                <a:spcPts val="600"/>
              </a:spcBef>
              <a:spcAft>
                <a:spcPts val="1200"/>
              </a:spcAft>
              <a:buNone/>
            </a:pPr>
            <a:r>
              <a:t/>
            </a:r>
            <a:endParaRPr b="1">
              <a:latin typeface="Times New Roman"/>
              <a:ea typeface="Times New Roman"/>
              <a:cs typeface="Times New Roman"/>
              <a:sym typeface="Times New Roman"/>
            </a:endParaRPr>
          </a:p>
        </p:txBody>
      </p:sp>
      <p:sp>
        <p:nvSpPr>
          <p:cNvPr id="129" name="Google Shape;129;p22"/>
          <p:cNvSpPr txBox="1"/>
          <p:nvPr>
            <p:ph idx="2" type="body"/>
          </p:nvPr>
        </p:nvSpPr>
        <p:spPr>
          <a:xfrm flipH="1" rot="10800000">
            <a:off x="8312175" y="781075"/>
            <a:ext cx="520200" cy="371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66950"/>
            <a:ext cx="8520600" cy="14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120731"/>
              <a:buNone/>
            </a:pPr>
            <a:r>
              <a:t/>
            </a:r>
            <a:endParaRPr sz="820"/>
          </a:p>
        </p:txBody>
      </p:sp>
      <p:sp>
        <p:nvSpPr>
          <p:cNvPr id="135" name="Google Shape;135;p23"/>
          <p:cNvSpPr txBox="1"/>
          <p:nvPr>
            <p:ph idx="1" type="body"/>
          </p:nvPr>
        </p:nvSpPr>
        <p:spPr>
          <a:xfrm>
            <a:off x="311700" y="267775"/>
            <a:ext cx="8781600" cy="4674900"/>
          </a:xfrm>
          <a:prstGeom prst="rect">
            <a:avLst/>
          </a:prstGeom>
        </p:spPr>
        <p:txBody>
          <a:bodyPr anchorCtr="0" anchor="t" bIns="91425" lIns="91425" spcFirstLastPara="1" rIns="91425" wrap="square" tIns="91425">
            <a:normAutofit/>
          </a:bodyPr>
          <a:lstStyle/>
          <a:p>
            <a:pPr indent="0" lvl="0" marL="0" rtl="0" algn="l">
              <a:lnSpc>
                <a:spcPct val="101363"/>
              </a:lnSpc>
              <a:spcBef>
                <a:spcPts val="1200"/>
              </a:spcBef>
              <a:spcAft>
                <a:spcPts val="0"/>
              </a:spcAft>
              <a:buClr>
                <a:schemeClr val="dk1"/>
              </a:buClr>
              <a:buSzPts val="1100"/>
              <a:buFont typeface="Arial"/>
              <a:buNone/>
            </a:pPr>
            <a:r>
              <a:rPr b="1" lang="en-GB" sz="1350">
                <a:solidFill>
                  <a:schemeClr val="dk1"/>
                </a:solidFill>
                <a:highlight>
                  <a:srgbClr val="FFFFFF"/>
                </a:highlight>
              </a:rPr>
              <a:t>Give a range for your salary requirements.</a:t>
            </a:r>
            <a:r>
              <a:rPr lang="en-GB" sz="1350">
                <a:solidFill>
                  <a:schemeClr val="dk1"/>
                </a:solidFill>
                <a:highlight>
                  <a:srgbClr val="FFFFFF"/>
                </a:highlight>
              </a:rPr>
              <a:t> Employers may use this question to screen out applicants. It is best to give a salary range or  </a:t>
            </a:r>
            <a:r>
              <a:rPr lang="en-GB" sz="1350">
                <a:solidFill>
                  <a:schemeClr val="dk1"/>
                </a:solidFill>
                <a:highlight>
                  <a:srgbClr val="E6B8AF"/>
                </a:highlight>
              </a:rPr>
              <a:t>"negotiable"</a:t>
            </a:r>
            <a:r>
              <a:rPr lang="en-GB" sz="1350">
                <a:solidFill>
                  <a:schemeClr val="dk1"/>
                </a:solidFill>
                <a:highlight>
                  <a:srgbClr val="FFFFFF"/>
                </a:highlight>
              </a:rPr>
              <a:t>, even if you know the wage. This leaves you room to negotiate a higher salary.</a:t>
            </a:r>
            <a:endParaRPr sz="1350">
              <a:solidFill>
                <a:schemeClr val="dk1"/>
              </a:solidFill>
              <a:highlight>
                <a:srgbClr val="FFFFFF"/>
              </a:highlight>
            </a:endParaRPr>
          </a:p>
          <a:p>
            <a:pPr indent="0" lvl="0" marL="0" rtl="0" algn="l">
              <a:lnSpc>
                <a:spcPct val="101363"/>
              </a:lnSpc>
              <a:spcBef>
                <a:spcPts val="1200"/>
              </a:spcBef>
              <a:spcAft>
                <a:spcPts val="0"/>
              </a:spcAft>
              <a:buClr>
                <a:schemeClr val="dk1"/>
              </a:buClr>
              <a:buSzPts val="1100"/>
              <a:buFont typeface="Arial"/>
              <a:buNone/>
            </a:pPr>
            <a:r>
              <a:rPr lang="en-GB" sz="1350">
                <a:solidFill>
                  <a:schemeClr val="dk1"/>
                </a:solidFill>
                <a:highlight>
                  <a:srgbClr val="FFFFFF"/>
                </a:highlight>
              </a:rPr>
              <a:t> </a:t>
            </a:r>
            <a:endParaRPr sz="1350">
              <a:solidFill>
                <a:schemeClr val="dk1"/>
              </a:solidFill>
              <a:highlight>
                <a:srgbClr val="FFFFFF"/>
              </a:highlight>
            </a:endParaRPr>
          </a:p>
          <a:p>
            <a:pPr indent="0" lvl="0" marL="0" rtl="0" algn="l">
              <a:lnSpc>
                <a:spcPct val="101363"/>
              </a:lnSpc>
              <a:spcBef>
                <a:spcPts val="1200"/>
              </a:spcBef>
              <a:spcAft>
                <a:spcPts val="0"/>
              </a:spcAft>
              <a:buClr>
                <a:schemeClr val="dk1"/>
              </a:buClr>
              <a:buSzPts val="1100"/>
              <a:buFont typeface="Arial"/>
              <a:buNone/>
            </a:pPr>
            <a:r>
              <a:rPr b="1" lang="en-GB">
                <a:solidFill>
                  <a:schemeClr val="dk1"/>
                </a:solidFill>
                <a:highlight>
                  <a:srgbClr val="FFFFFF"/>
                </a:highlight>
              </a:rPr>
              <a:t>Give positive reasons for leaving past jobs.</a:t>
            </a:r>
            <a:r>
              <a:rPr lang="en-GB">
                <a:solidFill>
                  <a:schemeClr val="dk1"/>
                </a:solidFill>
                <a:highlight>
                  <a:srgbClr val="FFFFFF"/>
                </a:highlight>
              </a:rPr>
              <a:t> Choose your words carefully with this question. Avoid using the words </a:t>
            </a:r>
            <a:r>
              <a:rPr b="1" lang="en-GB">
                <a:solidFill>
                  <a:schemeClr val="dk1"/>
                </a:solidFill>
                <a:highlight>
                  <a:srgbClr val="FFFFFF"/>
                </a:highlight>
              </a:rPr>
              <a:t>fired, quit, illness, or personal reasons</a:t>
            </a:r>
            <a:r>
              <a:rPr lang="en-GB">
                <a:solidFill>
                  <a:schemeClr val="dk1"/>
                </a:solidFill>
                <a:highlight>
                  <a:srgbClr val="FFFFFF"/>
                </a:highlight>
              </a:rPr>
              <a:t>. Always use positive statements. Here are some possible ways to handle this question.</a:t>
            </a:r>
            <a:endParaRPr>
              <a:solidFill>
                <a:schemeClr val="dk1"/>
              </a:solidFill>
              <a:highlight>
                <a:srgbClr val="FFFFFF"/>
              </a:highlight>
            </a:endParaRPr>
          </a:p>
          <a:p>
            <a:pPr indent="0" lvl="0" marL="0" rtl="0" algn="l">
              <a:lnSpc>
                <a:spcPct val="101363"/>
              </a:lnSpc>
              <a:spcBef>
                <a:spcPts val="1200"/>
              </a:spcBef>
              <a:spcAft>
                <a:spcPts val="0"/>
              </a:spcAft>
              <a:buClr>
                <a:schemeClr val="dk1"/>
              </a:buClr>
              <a:buSzPts val="1100"/>
              <a:buFont typeface="Arial"/>
              <a:buNone/>
            </a:pPr>
            <a:r>
              <a:rPr lang="en-GB">
                <a:solidFill>
                  <a:schemeClr val="dk1"/>
                </a:solidFill>
                <a:highlight>
                  <a:srgbClr val="FFFFFF"/>
                </a:highlight>
              </a:rPr>
              <a:t>If you were </a:t>
            </a:r>
            <a:r>
              <a:rPr b="1" lang="en-GB">
                <a:solidFill>
                  <a:schemeClr val="dk1"/>
                </a:solidFill>
                <a:highlight>
                  <a:srgbClr val="FFFFFF"/>
                </a:highlight>
              </a:rPr>
              <a:t>fired</a:t>
            </a:r>
            <a:r>
              <a:rPr lang="en-GB">
                <a:solidFill>
                  <a:schemeClr val="dk1"/>
                </a:solidFill>
                <a:highlight>
                  <a:srgbClr val="FFFFFF"/>
                </a:highlight>
              </a:rPr>
              <a:t>:</a:t>
            </a:r>
            <a:endParaRPr>
              <a:solidFill>
                <a:schemeClr val="dk1"/>
              </a:solidFill>
              <a:highlight>
                <a:srgbClr val="FFFFFF"/>
              </a:highlight>
            </a:endParaRPr>
          </a:p>
          <a:p>
            <a:pPr indent="0" lvl="0" marL="304800" marR="152400" rtl="0" algn="l">
              <a:lnSpc>
                <a:spcPct val="150000"/>
              </a:lnSpc>
              <a:spcBef>
                <a:spcPts val="600"/>
              </a:spcBef>
              <a:spcAft>
                <a:spcPts val="0"/>
              </a:spcAft>
              <a:buClr>
                <a:schemeClr val="dk1"/>
              </a:buClr>
              <a:buSzPts val="1100"/>
              <a:buFont typeface="Arial"/>
              <a:buNone/>
            </a:pPr>
            <a:r>
              <a:rPr lang="en-GB">
                <a:solidFill>
                  <a:schemeClr val="dk1"/>
                </a:solidFill>
                <a:highlight>
                  <a:srgbClr val="FFFFFF"/>
                </a:highlight>
              </a:rPr>
              <a:t>Do not use the terms </a:t>
            </a:r>
            <a:r>
              <a:rPr b="1" lang="en-GB">
                <a:solidFill>
                  <a:schemeClr val="dk1"/>
                </a:solidFill>
                <a:highlight>
                  <a:srgbClr val="FFFFFF"/>
                </a:highlight>
              </a:rPr>
              <a:t>fired or terminated. Consider using </a:t>
            </a:r>
            <a:r>
              <a:rPr b="1" i="1" lang="en-GB" sz="1500">
                <a:solidFill>
                  <a:schemeClr val="dk1"/>
                </a:solidFill>
                <a:highlight>
                  <a:srgbClr val="F4CCCC"/>
                </a:highlight>
              </a:rPr>
              <a:t>involuntary separation.</a:t>
            </a:r>
            <a:endParaRPr b="1" i="1" sz="1500">
              <a:solidFill>
                <a:schemeClr val="dk1"/>
              </a:solidFill>
              <a:highlight>
                <a:srgbClr val="F4CCCC"/>
              </a:highlight>
            </a:endParaRPr>
          </a:p>
          <a:p>
            <a:pPr indent="0" lvl="0" marL="304800" marR="152400" rtl="0" algn="l">
              <a:lnSpc>
                <a:spcPct val="150000"/>
              </a:lnSpc>
              <a:spcBef>
                <a:spcPts val="600"/>
              </a:spcBef>
              <a:spcAft>
                <a:spcPts val="0"/>
              </a:spcAft>
              <a:buClr>
                <a:schemeClr val="dk1"/>
              </a:buClr>
              <a:buSzPts val="1100"/>
              <a:buFont typeface="Arial"/>
              <a:buNone/>
            </a:pPr>
            <a:r>
              <a:rPr lang="en-GB">
                <a:solidFill>
                  <a:schemeClr val="dk1"/>
                </a:solidFill>
                <a:highlight>
                  <a:srgbClr val="FFFFFF"/>
                </a:highlight>
              </a:rPr>
              <a:t>You may want to call past employers to find out what they will say in response to </a:t>
            </a:r>
            <a:r>
              <a:rPr lang="en-GB">
                <a:solidFill>
                  <a:schemeClr val="dk1"/>
                </a:solidFill>
                <a:highlight>
                  <a:srgbClr val="E6B8AF"/>
                </a:highlight>
              </a:rPr>
              <a:t>reference checks.</a:t>
            </a:r>
            <a:r>
              <a:rPr lang="en-GB">
                <a:solidFill>
                  <a:schemeClr val="dk1"/>
                </a:solidFill>
                <a:highlight>
                  <a:srgbClr val="FFFFFF"/>
                </a:highlight>
              </a:rPr>
              <a:t> When doing so, reintroduce yourself and explain that you're looking for a new job. Be honest that your </a:t>
            </a:r>
            <a:r>
              <a:rPr lang="en-GB">
                <a:solidFill>
                  <a:schemeClr val="dk1"/>
                </a:solidFill>
                <a:highlight>
                  <a:srgbClr val="E6B8AF"/>
                </a:highlight>
              </a:rPr>
              <a:t>termination hurts y</a:t>
            </a:r>
            <a:r>
              <a:rPr lang="en-GB">
                <a:solidFill>
                  <a:schemeClr val="dk1"/>
                </a:solidFill>
                <a:highlight>
                  <a:srgbClr val="FFFFFF"/>
                </a:highlight>
              </a:rPr>
              <a:t>our chances of getting another job. Past employers will usually agree to use the term </a:t>
            </a:r>
            <a:r>
              <a:rPr lang="en-GB">
                <a:solidFill>
                  <a:schemeClr val="dk1"/>
                </a:solidFill>
                <a:highlight>
                  <a:srgbClr val="E6B8AF"/>
                </a:highlight>
              </a:rPr>
              <a:t>"resigned."</a:t>
            </a:r>
            <a:r>
              <a:rPr lang="en-GB">
                <a:solidFill>
                  <a:schemeClr val="dk1"/>
                </a:solidFill>
                <a:highlight>
                  <a:srgbClr val="FFFFFF"/>
                </a:highlight>
              </a:rPr>
              <a:t> This response saves them potential headaches and even lawsuits.</a:t>
            </a:r>
            <a:endParaRPr>
              <a:solidFill>
                <a:schemeClr val="dk1"/>
              </a:solidFill>
              <a:highlight>
                <a:srgbClr val="FFFFFF"/>
              </a:highlight>
            </a:endParaRPr>
          </a:p>
          <a:p>
            <a:pPr indent="0" lvl="0" marL="0" rtl="0" algn="l">
              <a:lnSpc>
                <a:spcPct val="150000"/>
              </a:lnSpc>
              <a:spcBef>
                <a:spcPts val="600"/>
              </a:spcBef>
              <a:spcAft>
                <a:spcPts val="1200"/>
              </a:spcAft>
              <a:buNone/>
            </a:pPr>
            <a:r>
              <a:t/>
            </a:r>
            <a:endParaRPr/>
          </a:p>
        </p:txBody>
      </p:sp>
      <p:sp>
        <p:nvSpPr>
          <p:cNvPr id="136" name="Google Shape;136;p23"/>
          <p:cNvSpPr txBox="1"/>
          <p:nvPr>
            <p:ph idx="2" type="body"/>
          </p:nvPr>
        </p:nvSpPr>
        <p:spPr>
          <a:xfrm>
            <a:off x="8832300" y="1152475"/>
            <a:ext cx="261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89250"/>
            <a:ext cx="681300" cy="212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sz="600"/>
          </a:p>
        </p:txBody>
      </p:sp>
      <p:sp>
        <p:nvSpPr>
          <p:cNvPr id="142" name="Google Shape;142;p24"/>
          <p:cNvSpPr txBox="1"/>
          <p:nvPr>
            <p:ph idx="1" type="body"/>
          </p:nvPr>
        </p:nvSpPr>
        <p:spPr>
          <a:xfrm>
            <a:off x="311700" y="89250"/>
            <a:ext cx="8681100" cy="4842300"/>
          </a:xfrm>
          <a:prstGeom prst="rect">
            <a:avLst/>
          </a:prstGeom>
        </p:spPr>
        <p:txBody>
          <a:bodyPr anchorCtr="0" anchor="t" bIns="91425" lIns="91425" spcFirstLastPara="1" rIns="91425" wrap="square" tIns="91425">
            <a:normAutofit lnSpcReduction="10000"/>
          </a:bodyPr>
          <a:lstStyle/>
          <a:p>
            <a:pPr indent="0" lvl="0" marL="0" rtl="0" algn="just">
              <a:lnSpc>
                <a:spcPct val="101363"/>
              </a:lnSpc>
              <a:spcBef>
                <a:spcPts val="1200"/>
              </a:spcBef>
              <a:spcAft>
                <a:spcPts val="0"/>
              </a:spcAft>
              <a:buNone/>
            </a:pPr>
            <a:r>
              <a:rPr lang="en-GB" sz="1750">
                <a:solidFill>
                  <a:schemeClr val="dk1"/>
                </a:solidFill>
                <a:highlight>
                  <a:srgbClr val="FFFFFF"/>
                </a:highlight>
                <a:latin typeface="Times New Roman"/>
                <a:ea typeface="Times New Roman"/>
                <a:cs typeface="Times New Roman"/>
                <a:sym typeface="Times New Roman"/>
              </a:rPr>
              <a:t>If you </a:t>
            </a:r>
            <a:r>
              <a:rPr b="1" lang="en-GB" sz="1750">
                <a:solidFill>
                  <a:schemeClr val="dk1"/>
                </a:solidFill>
                <a:highlight>
                  <a:srgbClr val="FFFFFF"/>
                </a:highlight>
                <a:latin typeface="Times New Roman"/>
                <a:ea typeface="Times New Roman"/>
                <a:cs typeface="Times New Roman"/>
                <a:sym typeface="Times New Roman"/>
              </a:rPr>
              <a:t>quit</a:t>
            </a:r>
            <a:r>
              <a:rPr lang="en-GB" sz="1750">
                <a:solidFill>
                  <a:schemeClr val="dk1"/>
                </a:solidFill>
                <a:highlight>
                  <a:srgbClr val="FFFFFF"/>
                </a:highlight>
                <a:latin typeface="Times New Roman"/>
                <a:ea typeface="Times New Roman"/>
                <a:cs typeface="Times New Roman"/>
                <a:sym typeface="Times New Roman"/>
              </a:rPr>
              <a:t> your job, use the term "resigned" or "voluntarily separated." These responses indicate that you followed proper procedures in leaving the job. If the application asks for a reason (or if you are asked in the job interview), you can respond as follows:</a:t>
            </a:r>
            <a:endParaRPr sz="1750">
              <a:solidFill>
                <a:schemeClr val="dk1"/>
              </a:solidFill>
              <a:highlight>
                <a:srgbClr val="FFFFFF"/>
              </a:highlight>
              <a:latin typeface="Times New Roman"/>
              <a:ea typeface="Times New Roman"/>
              <a:cs typeface="Times New Roman"/>
              <a:sym typeface="Times New Roman"/>
            </a:endParaRPr>
          </a:p>
          <a:p>
            <a:pPr indent="0" lvl="0" marL="0" rtl="0" algn="just">
              <a:lnSpc>
                <a:spcPct val="101363"/>
              </a:lnSpc>
              <a:spcBef>
                <a:spcPts val="1200"/>
              </a:spcBef>
              <a:spcAft>
                <a:spcPts val="0"/>
              </a:spcAft>
              <a:buClr>
                <a:schemeClr val="dk1"/>
              </a:buClr>
              <a:buSzPts val="1100"/>
              <a:buFont typeface="Arial"/>
              <a:buNone/>
            </a:pPr>
            <a:r>
              <a:t/>
            </a:r>
            <a:endParaRPr sz="1750">
              <a:solidFill>
                <a:schemeClr val="dk1"/>
              </a:solidFill>
              <a:highlight>
                <a:srgbClr val="FFFFFF"/>
              </a:highlight>
              <a:latin typeface="Times New Roman"/>
              <a:ea typeface="Times New Roman"/>
              <a:cs typeface="Times New Roman"/>
              <a:sym typeface="Times New Roman"/>
            </a:endParaRPr>
          </a:p>
          <a:p>
            <a:pPr indent="0" lvl="0" marL="304800" marR="152400" rtl="0" algn="just">
              <a:lnSpc>
                <a:spcPct val="101363"/>
              </a:lnSpc>
              <a:spcBef>
                <a:spcPts val="0"/>
              </a:spcBef>
              <a:spcAft>
                <a:spcPts val="0"/>
              </a:spcAft>
              <a:buNone/>
            </a:pPr>
            <a:r>
              <a:rPr b="1" lang="en-GB" sz="1750">
                <a:solidFill>
                  <a:schemeClr val="dk1"/>
                </a:solidFill>
                <a:highlight>
                  <a:srgbClr val="FFFFFF"/>
                </a:highlight>
                <a:latin typeface="Times New Roman"/>
                <a:ea typeface="Times New Roman"/>
                <a:cs typeface="Times New Roman"/>
                <a:sym typeface="Times New Roman"/>
              </a:rPr>
              <a:t>Quit for a better job.</a:t>
            </a:r>
            <a:r>
              <a:rPr lang="en-GB" sz="1750">
                <a:solidFill>
                  <a:schemeClr val="dk1"/>
                </a:solidFill>
                <a:highlight>
                  <a:srgbClr val="FFFFFF"/>
                </a:highlight>
                <a:latin typeface="Times New Roman"/>
                <a:ea typeface="Times New Roman"/>
                <a:cs typeface="Times New Roman"/>
                <a:sym typeface="Times New Roman"/>
              </a:rPr>
              <a:t> This response includes leaving for advancement potential, to work closer to home, for a better work environment, or for a career change. If you quit for a better job, there should not be a long break in employment. Your employment history should support the statement.</a:t>
            </a:r>
            <a:endParaRPr sz="1750">
              <a:solidFill>
                <a:schemeClr val="dk1"/>
              </a:solidFill>
              <a:highlight>
                <a:srgbClr val="FFFFFF"/>
              </a:highlight>
              <a:latin typeface="Times New Roman"/>
              <a:ea typeface="Times New Roman"/>
              <a:cs typeface="Times New Roman"/>
              <a:sym typeface="Times New Roman"/>
            </a:endParaRPr>
          </a:p>
          <a:p>
            <a:pPr indent="0" lvl="0" marL="304800" marR="152400" rtl="0" algn="just">
              <a:lnSpc>
                <a:spcPct val="101363"/>
              </a:lnSpc>
              <a:spcBef>
                <a:spcPts val="0"/>
              </a:spcBef>
              <a:spcAft>
                <a:spcPts val="0"/>
              </a:spcAft>
              <a:buClr>
                <a:schemeClr val="dk1"/>
              </a:buClr>
              <a:buSzPts val="1100"/>
              <a:buFont typeface="Arial"/>
              <a:buNone/>
            </a:pPr>
            <a:r>
              <a:t/>
            </a:r>
            <a:endParaRPr sz="1750">
              <a:solidFill>
                <a:schemeClr val="dk1"/>
              </a:solidFill>
              <a:highlight>
                <a:srgbClr val="FFFFFF"/>
              </a:highlight>
              <a:latin typeface="Times New Roman"/>
              <a:ea typeface="Times New Roman"/>
              <a:cs typeface="Times New Roman"/>
              <a:sym typeface="Times New Roman"/>
            </a:endParaRPr>
          </a:p>
          <a:p>
            <a:pPr indent="0" lvl="0" marL="304800" marR="152400" rtl="0" algn="just">
              <a:lnSpc>
                <a:spcPct val="101363"/>
              </a:lnSpc>
              <a:spcBef>
                <a:spcPts val="0"/>
              </a:spcBef>
              <a:spcAft>
                <a:spcPts val="0"/>
              </a:spcAft>
              <a:buNone/>
            </a:pPr>
            <a:r>
              <a:rPr b="1" lang="en-GB" sz="1750">
                <a:solidFill>
                  <a:schemeClr val="dk1"/>
                </a:solidFill>
                <a:highlight>
                  <a:srgbClr val="FFFFFF"/>
                </a:highlight>
                <a:latin typeface="Times New Roman"/>
                <a:ea typeface="Times New Roman"/>
                <a:cs typeface="Times New Roman"/>
                <a:sym typeface="Times New Roman"/>
              </a:rPr>
              <a:t>Quit to move to another area.</a:t>
            </a:r>
            <a:endParaRPr b="1" sz="1750">
              <a:solidFill>
                <a:schemeClr val="dk1"/>
              </a:solidFill>
              <a:highlight>
                <a:srgbClr val="FFFFFF"/>
              </a:highlight>
              <a:latin typeface="Times New Roman"/>
              <a:ea typeface="Times New Roman"/>
              <a:cs typeface="Times New Roman"/>
              <a:sym typeface="Times New Roman"/>
            </a:endParaRPr>
          </a:p>
          <a:p>
            <a:pPr indent="0" lvl="0" marL="304800" marR="152400" rtl="0" algn="just">
              <a:lnSpc>
                <a:spcPct val="101363"/>
              </a:lnSpc>
              <a:spcBef>
                <a:spcPts val="0"/>
              </a:spcBef>
              <a:spcAft>
                <a:spcPts val="0"/>
              </a:spcAft>
              <a:buClr>
                <a:schemeClr val="dk1"/>
              </a:buClr>
              <a:buSzPts val="1100"/>
              <a:buFont typeface="Arial"/>
              <a:buNone/>
            </a:pPr>
            <a:r>
              <a:t/>
            </a:r>
            <a:endParaRPr b="1" sz="1750">
              <a:solidFill>
                <a:schemeClr val="dk1"/>
              </a:solidFill>
              <a:highlight>
                <a:srgbClr val="FFFFFF"/>
              </a:highlight>
              <a:latin typeface="Times New Roman"/>
              <a:ea typeface="Times New Roman"/>
              <a:cs typeface="Times New Roman"/>
              <a:sym typeface="Times New Roman"/>
            </a:endParaRPr>
          </a:p>
          <a:p>
            <a:pPr indent="0" lvl="0" marL="304800" marR="152400" rtl="0" algn="just">
              <a:lnSpc>
                <a:spcPct val="101363"/>
              </a:lnSpc>
              <a:spcBef>
                <a:spcPts val="0"/>
              </a:spcBef>
              <a:spcAft>
                <a:spcPts val="0"/>
              </a:spcAft>
              <a:buNone/>
            </a:pPr>
            <a:r>
              <a:rPr b="1" lang="en-GB" sz="1750">
                <a:solidFill>
                  <a:schemeClr val="dk1"/>
                </a:solidFill>
                <a:highlight>
                  <a:srgbClr val="FFFFFF"/>
                </a:highlight>
                <a:latin typeface="Times New Roman"/>
                <a:ea typeface="Times New Roman"/>
                <a:cs typeface="Times New Roman"/>
                <a:sym typeface="Times New Roman"/>
              </a:rPr>
              <a:t>Quit to attend college.</a:t>
            </a:r>
            <a:r>
              <a:rPr lang="en-GB" sz="1750">
                <a:solidFill>
                  <a:schemeClr val="dk1"/>
                </a:solidFill>
                <a:highlight>
                  <a:srgbClr val="FFFFFF"/>
                </a:highlight>
                <a:latin typeface="Times New Roman"/>
                <a:ea typeface="Times New Roman"/>
                <a:cs typeface="Times New Roman"/>
                <a:sym typeface="Times New Roman"/>
              </a:rPr>
              <a:t> If you use this reason, the education listed on your application and/or resume must reflect it.</a:t>
            </a:r>
            <a:endParaRPr sz="1750">
              <a:solidFill>
                <a:schemeClr val="dk1"/>
              </a:solidFill>
              <a:highlight>
                <a:srgbClr val="FFFFFF"/>
              </a:highlight>
              <a:latin typeface="Times New Roman"/>
              <a:ea typeface="Times New Roman"/>
              <a:cs typeface="Times New Roman"/>
              <a:sym typeface="Times New Roman"/>
            </a:endParaRPr>
          </a:p>
          <a:p>
            <a:pPr indent="0" lvl="0" marL="304800" marR="152400" rtl="0" algn="just">
              <a:lnSpc>
                <a:spcPct val="101363"/>
              </a:lnSpc>
              <a:spcBef>
                <a:spcPts val="0"/>
              </a:spcBef>
              <a:spcAft>
                <a:spcPts val="0"/>
              </a:spcAft>
              <a:buClr>
                <a:schemeClr val="dk1"/>
              </a:buClr>
              <a:buSzPts val="1100"/>
              <a:buFont typeface="Arial"/>
              <a:buNone/>
            </a:pPr>
            <a:r>
              <a:t/>
            </a:r>
            <a:endParaRPr sz="1750">
              <a:solidFill>
                <a:schemeClr val="dk1"/>
              </a:solidFill>
              <a:highlight>
                <a:srgbClr val="FFFFFF"/>
              </a:highlight>
              <a:latin typeface="Times New Roman"/>
              <a:ea typeface="Times New Roman"/>
              <a:cs typeface="Times New Roman"/>
              <a:sym typeface="Times New Roman"/>
            </a:endParaRPr>
          </a:p>
          <a:p>
            <a:pPr indent="0" lvl="0" marL="304800" marR="152400" rtl="0" algn="just">
              <a:lnSpc>
                <a:spcPct val="101363"/>
              </a:lnSpc>
              <a:spcBef>
                <a:spcPts val="0"/>
              </a:spcBef>
              <a:spcAft>
                <a:spcPts val="0"/>
              </a:spcAft>
              <a:buClr>
                <a:schemeClr val="dk1"/>
              </a:buClr>
              <a:buSzPts val="1100"/>
              <a:buFont typeface="Arial"/>
              <a:buNone/>
            </a:pPr>
            <a:r>
              <a:rPr b="1" lang="en-GB" sz="1750">
                <a:solidFill>
                  <a:schemeClr val="dk1"/>
                </a:solidFill>
                <a:highlight>
                  <a:srgbClr val="FFFFFF"/>
                </a:highlight>
                <a:latin typeface="Times New Roman"/>
                <a:ea typeface="Times New Roman"/>
                <a:cs typeface="Times New Roman"/>
                <a:sym typeface="Times New Roman"/>
              </a:rPr>
              <a:t>Quit for other reasons</a:t>
            </a:r>
            <a:r>
              <a:rPr lang="en-GB" sz="1750">
                <a:solidFill>
                  <a:schemeClr val="dk1"/>
                </a:solidFill>
                <a:highlight>
                  <a:srgbClr val="FFFFFF"/>
                </a:highlight>
                <a:latin typeface="Times New Roman"/>
                <a:ea typeface="Times New Roman"/>
                <a:cs typeface="Times New Roman"/>
                <a:sym typeface="Times New Roman"/>
              </a:rPr>
              <a:t>, such as took an extended vacation/sabbatical, did volunteer work, started own business, or raised family.</a:t>
            </a:r>
            <a:endParaRPr sz="1750">
              <a:solidFill>
                <a:schemeClr val="dk1"/>
              </a:solidFill>
              <a:highlight>
                <a:srgbClr val="FFFFFF"/>
              </a:highlight>
              <a:latin typeface="Times New Roman"/>
              <a:ea typeface="Times New Roman"/>
              <a:cs typeface="Times New Roman"/>
              <a:sym typeface="Times New Roman"/>
            </a:endParaRPr>
          </a:p>
          <a:p>
            <a:pPr indent="0" lvl="0" marL="0" rtl="0" algn="just">
              <a:spcBef>
                <a:spcPts val="0"/>
              </a:spcBef>
              <a:spcAft>
                <a:spcPts val="1200"/>
              </a:spcAft>
              <a:buNone/>
            </a:pPr>
            <a:r>
              <a:t/>
            </a:r>
            <a:endParaRPr sz="2300">
              <a:latin typeface="Times New Roman"/>
              <a:ea typeface="Times New Roman"/>
              <a:cs typeface="Times New Roman"/>
              <a:sym typeface="Times New Roman"/>
            </a:endParaRPr>
          </a:p>
        </p:txBody>
      </p:sp>
      <p:sp>
        <p:nvSpPr>
          <p:cNvPr id="143" name="Google Shape;143;p24"/>
          <p:cNvSpPr txBox="1"/>
          <p:nvPr>
            <p:ph idx="2" type="body"/>
          </p:nvPr>
        </p:nvSpPr>
        <p:spPr>
          <a:xfrm>
            <a:off x="8535300" y="89275"/>
            <a:ext cx="297000" cy="111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1200"/>
              </a:spcAft>
              <a:buNone/>
            </a:pPr>
            <a:r>
              <a:t/>
            </a:r>
            <a:endParaRPr sz="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189675"/>
            <a:ext cx="692400" cy="26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159677"/>
              <a:buNone/>
            </a:pPr>
            <a:r>
              <a:t/>
            </a:r>
            <a:endParaRPr sz="620"/>
          </a:p>
        </p:txBody>
      </p:sp>
      <p:sp>
        <p:nvSpPr>
          <p:cNvPr id="149" name="Google Shape;149;p25"/>
          <p:cNvSpPr txBox="1"/>
          <p:nvPr>
            <p:ph idx="1" type="body"/>
          </p:nvPr>
        </p:nvSpPr>
        <p:spPr>
          <a:xfrm>
            <a:off x="311700" y="133875"/>
            <a:ext cx="8531700" cy="4820100"/>
          </a:xfrm>
          <a:prstGeom prst="rect">
            <a:avLst/>
          </a:prstGeom>
        </p:spPr>
        <p:txBody>
          <a:bodyPr anchorCtr="0" anchor="t" bIns="91425" lIns="91425" spcFirstLastPara="1" rIns="91425" wrap="square" tIns="91425">
            <a:noAutofit/>
          </a:bodyPr>
          <a:lstStyle/>
          <a:p>
            <a:pPr indent="0" lvl="0" marL="0" rtl="0" algn="l">
              <a:lnSpc>
                <a:spcPct val="101363"/>
              </a:lnSpc>
              <a:spcBef>
                <a:spcPts val="1200"/>
              </a:spcBef>
              <a:spcAft>
                <a:spcPts val="0"/>
              </a:spcAft>
              <a:buNone/>
            </a:pPr>
            <a:r>
              <a:rPr lang="en-GB" sz="1750">
                <a:solidFill>
                  <a:schemeClr val="dk1"/>
                </a:solidFill>
                <a:highlight>
                  <a:srgbClr val="FFFFFF"/>
                </a:highlight>
                <a:latin typeface="Times New Roman"/>
                <a:ea typeface="Times New Roman"/>
                <a:cs typeface="Times New Roman"/>
                <a:sym typeface="Times New Roman"/>
              </a:rPr>
              <a:t>If you were </a:t>
            </a:r>
            <a:r>
              <a:rPr b="1" lang="en-GB" sz="1750">
                <a:solidFill>
                  <a:schemeClr val="dk1"/>
                </a:solidFill>
                <a:highlight>
                  <a:srgbClr val="FFFFFF"/>
                </a:highlight>
                <a:latin typeface="Times New Roman"/>
                <a:ea typeface="Times New Roman"/>
                <a:cs typeface="Times New Roman"/>
                <a:sym typeface="Times New Roman"/>
              </a:rPr>
              <a:t>laid off</a:t>
            </a:r>
            <a:r>
              <a:rPr lang="en-GB" sz="1750">
                <a:solidFill>
                  <a:schemeClr val="dk1"/>
                </a:solidFill>
                <a:highlight>
                  <a:srgbClr val="FFFFFF"/>
                </a:highlight>
                <a:latin typeface="Times New Roman"/>
                <a:ea typeface="Times New Roman"/>
                <a:cs typeface="Times New Roman"/>
                <a:sym typeface="Times New Roman"/>
              </a:rPr>
              <a:t> from a job due to no fault of your own, indicate the reason for the layoff. Here are some possible phrases to use:</a:t>
            </a:r>
            <a:endParaRPr sz="1750">
              <a:solidFill>
                <a:schemeClr val="dk1"/>
              </a:solidFill>
              <a:highlight>
                <a:srgbClr val="FFFFFF"/>
              </a:highlight>
              <a:latin typeface="Times New Roman"/>
              <a:ea typeface="Times New Roman"/>
              <a:cs typeface="Times New Roman"/>
              <a:sym typeface="Times New Roman"/>
            </a:endParaRPr>
          </a:p>
          <a:p>
            <a:pPr indent="0" lvl="0" marL="304800" marR="152400" rtl="0" algn="l">
              <a:lnSpc>
                <a:spcPct val="101363"/>
              </a:lnSpc>
              <a:spcBef>
                <a:spcPts val="600"/>
              </a:spcBef>
              <a:spcAft>
                <a:spcPts val="0"/>
              </a:spcAft>
              <a:buNone/>
            </a:pPr>
            <a:r>
              <a:rPr b="1" lang="en-GB" sz="1600">
                <a:solidFill>
                  <a:schemeClr val="dk1"/>
                </a:solidFill>
                <a:highlight>
                  <a:srgbClr val="FFFFFF"/>
                </a:highlight>
                <a:latin typeface="Times New Roman"/>
                <a:ea typeface="Times New Roman"/>
                <a:cs typeface="Times New Roman"/>
                <a:sym typeface="Times New Roman"/>
              </a:rPr>
              <a:t> </a:t>
            </a:r>
            <a:r>
              <a:rPr b="1" lang="en-GB" sz="1750">
                <a:solidFill>
                  <a:schemeClr val="dk1"/>
                </a:solidFill>
                <a:highlight>
                  <a:srgbClr val="FFFFFF"/>
                </a:highlight>
                <a:latin typeface="Times New Roman"/>
                <a:ea typeface="Times New Roman"/>
                <a:cs typeface="Times New Roman"/>
                <a:sym typeface="Times New Roman"/>
              </a:rPr>
              <a:t>Lack of work</a:t>
            </a:r>
            <a:endParaRPr b="1" sz="1750">
              <a:solidFill>
                <a:schemeClr val="dk1"/>
              </a:solidFill>
              <a:highlight>
                <a:srgbClr val="FFFFFF"/>
              </a:highlight>
              <a:latin typeface="Times New Roman"/>
              <a:ea typeface="Times New Roman"/>
              <a:cs typeface="Times New Roman"/>
              <a:sym typeface="Times New Roman"/>
            </a:endParaRPr>
          </a:p>
          <a:p>
            <a:pPr indent="0" lvl="0" marL="304800" marR="152400" rtl="0" algn="l">
              <a:lnSpc>
                <a:spcPct val="101363"/>
              </a:lnSpc>
              <a:spcBef>
                <a:spcPts val="600"/>
              </a:spcBef>
              <a:spcAft>
                <a:spcPts val="0"/>
              </a:spcAft>
              <a:buNone/>
            </a:pPr>
            <a:r>
              <a:rPr b="1" lang="en-GB" sz="1900">
                <a:solidFill>
                  <a:schemeClr val="dk1"/>
                </a:solidFill>
                <a:highlight>
                  <a:srgbClr val="FFFFFF"/>
                </a:highlight>
                <a:latin typeface="Times New Roman"/>
                <a:ea typeface="Times New Roman"/>
                <a:cs typeface="Times New Roman"/>
                <a:sym typeface="Times New Roman"/>
              </a:rPr>
              <a:t> </a:t>
            </a:r>
            <a:r>
              <a:rPr b="1" lang="en-GB" sz="1750">
                <a:solidFill>
                  <a:schemeClr val="dk1"/>
                </a:solidFill>
                <a:highlight>
                  <a:srgbClr val="FFFFFF"/>
                </a:highlight>
                <a:latin typeface="Times New Roman"/>
                <a:ea typeface="Times New Roman"/>
                <a:cs typeface="Times New Roman"/>
                <a:sym typeface="Times New Roman"/>
              </a:rPr>
              <a:t>Lack of operating funds</a:t>
            </a:r>
            <a:endParaRPr b="1" sz="1750">
              <a:solidFill>
                <a:schemeClr val="dk1"/>
              </a:solidFill>
              <a:highlight>
                <a:srgbClr val="FFFFFF"/>
              </a:highlight>
              <a:latin typeface="Times New Roman"/>
              <a:ea typeface="Times New Roman"/>
              <a:cs typeface="Times New Roman"/>
              <a:sym typeface="Times New Roman"/>
            </a:endParaRPr>
          </a:p>
          <a:p>
            <a:pPr indent="0" lvl="0" marL="304800" marR="152400" rtl="0" algn="l">
              <a:lnSpc>
                <a:spcPct val="101363"/>
              </a:lnSpc>
              <a:spcBef>
                <a:spcPts val="600"/>
              </a:spcBef>
              <a:spcAft>
                <a:spcPts val="0"/>
              </a:spcAft>
              <a:buNone/>
            </a:pPr>
            <a:r>
              <a:rPr b="1" lang="en-GB" sz="1900">
                <a:solidFill>
                  <a:schemeClr val="dk1"/>
                </a:solidFill>
                <a:highlight>
                  <a:srgbClr val="FFFFFF"/>
                </a:highlight>
                <a:latin typeface="Times New Roman"/>
                <a:ea typeface="Times New Roman"/>
                <a:cs typeface="Times New Roman"/>
                <a:sym typeface="Times New Roman"/>
              </a:rPr>
              <a:t> </a:t>
            </a:r>
            <a:r>
              <a:rPr b="1" lang="en-GB" sz="1750">
                <a:solidFill>
                  <a:schemeClr val="dk1"/>
                </a:solidFill>
                <a:highlight>
                  <a:srgbClr val="FFFFFF"/>
                </a:highlight>
                <a:latin typeface="Times New Roman"/>
                <a:ea typeface="Times New Roman"/>
                <a:cs typeface="Times New Roman"/>
                <a:sym typeface="Times New Roman"/>
              </a:rPr>
              <a:t>Temporary employment</a:t>
            </a:r>
            <a:endParaRPr b="1" sz="1750">
              <a:solidFill>
                <a:schemeClr val="dk1"/>
              </a:solidFill>
              <a:highlight>
                <a:srgbClr val="FFFFFF"/>
              </a:highlight>
              <a:latin typeface="Times New Roman"/>
              <a:ea typeface="Times New Roman"/>
              <a:cs typeface="Times New Roman"/>
              <a:sym typeface="Times New Roman"/>
            </a:endParaRPr>
          </a:p>
          <a:p>
            <a:pPr indent="0" lvl="0" marL="304800" marR="152400" rtl="0" algn="l">
              <a:lnSpc>
                <a:spcPct val="101363"/>
              </a:lnSpc>
              <a:spcBef>
                <a:spcPts val="600"/>
              </a:spcBef>
              <a:spcAft>
                <a:spcPts val="0"/>
              </a:spcAft>
              <a:buNone/>
            </a:pPr>
            <a:r>
              <a:rPr b="1" lang="en-GB" sz="1900">
                <a:solidFill>
                  <a:schemeClr val="dk1"/>
                </a:solidFill>
                <a:highlight>
                  <a:srgbClr val="FFFFFF"/>
                </a:highlight>
                <a:latin typeface="Times New Roman"/>
                <a:ea typeface="Times New Roman"/>
                <a:cs typeface="Times New Roman"/>
                <a:sym typeface="Times New Roman"/>
              </a:rPr>
              <a:t> </a:t>
            </a:r>
            <a:r>
              <a:rPr b="1" lang="en-GB" sz="1750">
                <a:solidFill>
                  <a:schemeClr val="dk1"/>
                </a:solidFill>
                <a:highlight>
                  <a:srgbClr val="FFFFFF"/>
                </a:highlight>
                <a:latin typeface="Times New Roman"/>
                <a:ea typeface="Times New Roman"/>
                <a:cs typeface="Times New Roman"/>
                <a:sym typeface="Times New Roman"/>
              </a:rPr>
              <a:t>Seasonal employment</a:t>
            </a:r>
            <a:endParaRPr b="1" sz="1750">
              <a:solidFill>
                <a:schemeClr val="dk1"/>
              </a:solidFill>
              <a:highlight>
                <a:srgbClr val="FFFFFF"/>
              </a:highlight>
              <a:latin typeface="Times New Roman"/>
              <a:ea typeface="Times New Roman"/>
              <a:cs typeface="Times New Roman"/>
              <a:sym typeface="Times New Roman"/>
            </a:endParaRPr>
          </a:p>
          <a:p>
            <a:pPr indent="0" lvl="0" marL="304800" marR="152400" rtl="0" algn="l">
              <a:lnSpc>
                <a:spcPct val="101363"/>
              </a:lnSpc>
              <a:spcBef>
                <a:spcPts val="600"/>
              </a:spcBef>
              <a:spcAft>
                <a:spcPts val="0"/>
              </a:spcAft>
              <a:buNone/>
            </a:pPr>
            <a:r>
              <a:rPr b="1" lang="en-GB" sz="1900">
                <a:solidFill>
                  <a:schemeClr val="dk1"/>
                </a:solidFill>
                <a:highlight>
                  <a:srgbClr val="FFFFFF"/>
                </a:highlight>
                <a:latin typeface="Times New Roman"/>
                <a:ea typeface="Times New Roman"/>
                <a:cs typeface="Times New Roman"/>
                <a:sym typeface="Times New Roman"/>
              </a:rPr>
              <a:t> </a:t>
            </a:r>
            <a:r>
              <a:rPr b="1" lang="en-GB" sz="1750">
                <a:solidFill>
                  <a:schemeClr val="dk1"/>
                </a:solidFill>
                <a:highlight>
                  <a:srgbClr val="FFFFFF"/>
                </a:highlight>
                <a:latin typeface="Times New Roman"/>
                <a:ea typeface="Times New Roman"/>
                <a:cs typeface="Times New Roman"/>
                <a:sym typeface="Times New Roman"/>
              </a:rPr>
              <a:t>Company closed</a:t>
            </a:r>
            <a:endParaRPr b="1" sz="1750">
              <a:solidFill>
                <a:schemeClr val="dk1"/>
              </a:solidFill>
              <a:highlight>
                <a:srgbClr val="FFFFFF"/>
              </a:highlight>
              <a:latin typeface="Times New Roman"/>
              <a:ea typeface="Times New Roman"/>
              <a:cs typeface="Times New Roman"/>
              <a:sym typeface="Times New Roman"/>
            </a:endParaRPr>
          </a:p>
          <a:p>
            <a:pPr indent="0" lvl="0" marL="304800" marR="152400" rtl="0" algn="l">
              <a:lnSpc>
                <a:spcPct val="101363"/>
              </a:lnSpc>
              <a:spcBef>
                <a:spcPts val="600"/>
              </a:spcBef>
              <a:spcAft>
                <a:spcPts val="0"/>
              </a:spcAft>
              <a:buNone/>
            </a:pPr>
            <a:r>
              <a:rPr b="1" lang="en-GB" sz="1900">
                <a:solidFill>
                  <a:schemeClr val="dk1"/>
                </a:solidFill>
                <a:highlight>
                  <a:srgbClr val="FFFFFF"/>
                </a:highlight>
                <a:latin typeface="Times New Roman"/>
                <a:ea typeface="Times New Roman"/>
                <a:cs typeface="Times New Roman"/>
                <a:sym typeface="Times New Roman"/>
              </a:rPr>
              <a:t> </a:t>
            </a:r>
            <a:r>
              <a:rPr b="1" lang="en-GB" sz="1750">
                <a:solidFill>
                  <a:schemeClr val="dk1"/>
                </a:solidFill>
                <a:highlight>
                  <a:srgbClr val="FFFFFF"/>
                </a:highlight>
                <a:latin typeface="Times New Roman"/>
                <a:ea typeface="Times New Roman"/>
                <a:cs typeface="Times New Roman"/>
                <a:sym typeface="Times New Roman"/>
              </a:rPr>
              <a:t>Plant closing</a:t>
            </a:r>
            <a:endParaRPr b="1" sz="1750">
              <a:solidFill>
                <a:schemeClr val="dk1"/>
              </a:solidFill>
              <a:highlight>
                <a:srgbClr val="FFFFFF"/>
              </a:highlight>
              <a:latin typeface="Times New Roman"/>
              <a:ea typeface="Times New Roman"/>
              <a:cs typeface="Times New Roman"/>
              <a:sym typeface="Times New Roman"/>
            </a:endParaRPr>
          </a:p>
          <a:p>
            <a:pPr indent="0" lvl="0" marL="304800" marR="152400" rtl="0" algn="l">
              <a:lnSpc>
                <a:spcPct val="101363"/>
              </a:lnSpc>
              <a:spcBef>
                <a:spcPts val="600"/>
              </a:spcBef>
              <a:spcAft>
                <a:spcPts val="0"/>
              </a:spcAft>
              <a:buNone/>
            </a:pPr>
            <a:r>
              <a:rPr b="1" lang="en-GB" sz="1900">
                <a:solidFill>
                  <a:schemeClr val="dk1"/>
                </a:solidFill>
                <a:highlight>
                  <a:srgbClr val="FFFFFF"/>
                </a:highlight>
                <a:latin typeface="Times New Roman"/>
                <a:ea typeface="Times New Roman"/>
                <a:cs typeface="Times New Roman"/>
                <a:sym typeface="Times New Roman"/>
              </a:rPr>
              <a:t> </a:t>
            </a:r>
            <a:r>
              <a:rPr b="1" lang="en-GB" sz="1750">
                <a:solidFill>
                  <a:schemeClr val="dk1"/>
                </a:solidFill>
                <a:highlight>
                  <a:srgbClr val="FFFFFF"/>
                </a:highlight>
                <a:latin typeface="Times New Roman"/>
                <a:ea typeface="Times New Roman"/>
                <a:cs typeface="Times New Roman"/>
                <a:sym typeface="Times New Roman"/>
              </a:rPr>
              <a:t>Company in loss </a:t>
            </a:r>
            <a:endParaRPr b="1" sz="1750">
              <a:solidFill>
                <a:schemeClr val="dk1"/>
              </a:solidFill>
              <a:highlight>
                <a:srgbClr val="FFFFFF"/>
              </a:highlight>
              <a:latin typeface="Times New Roman"/>
              <a:ea typeface="Times New Roman"/>
              <a:cs typeface="Times New Roman"/>
              <a:sym typeface="Times New Roman"/>
            </a:endParaRPr>
          </a:p>
          <a:p>
            <a:pPr indent="0" lvl="0" marL="304800" marR="152400" rtl="0" algn="l">
              <a:lnSpc>
                <a:spcPct val="101363"/>
              </a:lnSpc>
              <a:spcBef>
                <a:spcPts val="600"/>
              </a:spcBef>
              <a:spcAft>
                <a:spcPts val="0"/>
              </a:spcAft>
              <a:buNone/>
            </a:pPr>
            <a:r>
              <a:rPr b="1" lang="en-GB" sz="1900">
                <a:solidFill>
                  <a:schemeClr val="dk1"/>
                </a:solidFill>
                <a:highlight>
                  <a:srgbClr val="FFFFFF"/>
                </a:highlight>
                <a:latin typeface="Times New Roman"/>
                <a:ea typeface="Times New Roman"/>
                <a:cs typeface="Times New Roman"/>
                <a:sym typeface="Times New Roman"/>
              </a:rPr>
              <a:t> </a:t>
            </a:r>
            <a:endParaRPr b="1" sz="1750">
              <a:solidFill>
                <a:schemeClr val="dk1"/>
              </a:solidFill>
              <a:highlight>
                <a:srgbClr val="FFFFFF"/>
              </a:highlight>
              <a:latin typeface="Times New Roman"/>
              <a:ea typeface="Times New Roman"/>
              <a:cs typeface="Times New Roman"/>
              <a:sym typeface="Times New Roman"/>
            </a:endParaRPr>
          </a:p>
          <a:p>
            <a:pPr indent="0" lvl="0" marL="0" rtl="0" algn="l">
              <a:lnSpc>
                <a:spcPct val="101363"/>
              </a:lnSpc>
              <a:spcBef>
                <a:spcPts val="1200"/>
              </a:spcBef>
              <a:spcAft>
                <a:spcPts val="0"/>
              </a:spcAft>
              <a:buNone/>
            </a:pPr>
            <a:r>
              <a:t/>
            </a:r>
            <a:endParaRPr b="1" sz="3200">
              <a:latin typeface="Times New Roman"/>
              <a:ea typeface="Times New Roman"/>
              <a:cs typeface="Times New Roman"/>
              <a:sym typeface="Times New Roman"/>
            </a:endParaRPr>
          </a:p>
        </p:txBody>
      </p:sp>
      <p:sp>
        <p:nvSpPr>
          <p:cNvPr id="150" name="Google Shape;150;p25"/>
          <p:cNvSpPr txBox="1"/>
          <p:nvPr>
            <p:ph idx="2" type="body"/>
          </p:nvPr>
        </p:nvSpPr>
        <p:spPr>
          <a:xfrm>
            <a:off x="8434875" y="4875600"/>
            <a:ext cx="408600" cy="2679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t/>
            </a:r>
            <a:endParaRPr sz="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8133650" y="78100"/>
            <a:ext cx="698700" cy="2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388"/>
          </a:p>
        </p:txBody>
      </p:sp>
      <p:sp>
        <p:nvSpPr>
          <p:cNvPr id="156" name="Google Shape;156;p26"/>
          <p:cNvSpPr txBox="1"/>
          <p:nvPr>
            <p:ph idx="1" type="body"/>
          </p:nvPr>
        </p:nvSpPr>
        <p:spPr>
          <a:xfrm>
            <a:off x="311700" y="290200"/>
            <a:ext cx="8670000" cy="4741800"/>
          </a:xfrm>
          <a:prstGeom prst="rect">
            <a:avLst/>
          </a:prstGeom>
        </p:spPr>
        <p:txBody>
          <a:bodyPr anchorCtr="0" anchor="t" bIns="91425" lIns="91425" spcFirstLastPara="1" rIns="91425" wrap="square" tIns="91425">
            <a:normAutofit/>
          </a:bodyPr>
          <a:lstStyle/>
          <a:p>
            <a:pPr indent="0" lvl="0" marL="0" rtl="0" algn="l">
              <a:lnSpc>
                <a:spcPct val="101363"/>
              </a:lnSpc>
              <a:spcBef>
                <a:spcPts val="1200"/>
              </a:spcBef>
              <a:spcAft>
                <a:spcPts val="0"/>
              </a:spcAft>
              <a:buClr>
                <a:schemeClr val="dk1"/>
              </a:buClr>
              <a:buSzPts val="1100"/>
              <a:buFont typeface="Arial"/>
              <a:buNone/>
            </a:pPr>
            <a:r>
              <a:rPr b="1" lang="en-GB" sz="1550">
                <a:solidFill>
                  <a:schemeClr val="dk1"/>
                </a:solidFill>
                <a:highlight>
                  <a:srgbClr val="FFFFFF"/>
                </a:highlight>
              </a:rPr>
              <a:t>Watch for illegal questions.</a:t>
            </a:r>
            <a:r>
              <a:rPr lang="en-GB" sz="1550">
                <a:solidFill>
                  <a:schemeClr val="dk1"/>
                </a:solidFill>
                <a:highlight>
                  <a:srgbClr val="FFFFFF"/>
                </a:highlight>
              </a:rPr>
              <a:t> Applications may contain questions that are illegal to ask before a conditional offer of employment. These include questions about:</a:t>
            </a:r>
            <a:endParaRPr sz="1550">
              <a:solidFill>
                <a:schemeClr val="dk1"/>
              </a:solidFill>
              <a:highlight>
                <a:srgbClr val="FFFFFF"/>
              </a:highlight>
            </a:endParaRPr>
          </a:p>
          <a:p>
            <a:pPr indent="0" lvl="0" marL="304800" marR="152400" rtl="0" algn="l">
              <a:lnSpc>
                <a:spcPct val="101363"/>
              </a:lnSpc>
              <a:spcBef>
                <a:spcPts val="600"/>
              </a:spcBef>
              <a:spcAft>
                <a:spcPts val="0"/>
              </a:spcAft>
              <a:buClr>
                <a:schemeClr val="dk1"/>
              </a:buClr>
              <a:buSzPts val="1100"/>
              <a:buFont typeface="Arial"/>
              <a:buNone/>
            </a:pPr>
            <a:r>
              <a:rPr b="1" lang="en-GB" sz="1550">
                <a:solidFill>
                  <a:schemeClr val="dk1"/>
                </a:solidFill>
                <a:highlight>
                  <a:srgbClr val="FFFFFF"/>
                </a:highlight>
              </a:rPr>
              <a:t>Race</a:t>
            </a:r>
            <a:endParaRPr b="1" sz="1550">
              <a:solidFill>
                <a:schemeClr val="dk1"/>
              </a:solidFill>
              <a:highlight>
                <a:srgbClr val="FFFFFF"/>
              </a:highlight>
            </a:endParaRPr>
          </a:p>
          <a:p>
            <a:pPr indent="0" lvl="0" marL="304800" marR="152400" rtl="0" algn="l">
              <a:lnSpc>
                <a:spcPct val="101363"/>
              </a:lnSpc>
              <a:spcBef>
                <a:spcPts val="600"/>
              </a:spcBef>
              <a:spcAft>
                <a:spcPts val="0"/>
              </a:spcAft>
              <a:buClr>
                <a:schemeClr val="dk1"/>
              </a:buClr>
              <a:buSzPts val="1100"/>
              <a:buFont typeface="Arial"/>
              <a:buNone/>
            </a:pPr>
            <a:r>
              <a:rPr b="1" lang="en-GB" sz="1550">
                <a:solidFill>
                  <a:schemeClr val="dk1"/>
                </a:solidFill>
                <a:highlight>
                  <a:srgbClr val="FFFFFF"/>
                </a:highlight>
              </a:rPr>
              <a:t>Religion</a:t>
            </a:r>
            <a:endParaRPr b="1" sz="1550">
              <a:solidFill>
                <a:schemeClr val="dk1"/>
              </a:solidFill>
              <a:highlight>
                <a:srgbClr val="FFFFFF"/>
              </a:highlight>
            </a:endParaRPr>
          </a:p>
          <a:p>
            <a:pPr indent="0" lvl="0" marL="304800" marR="152400" rtl="0" algn="l">
              <a:lnSpc>
                <a:spcPct val="101363"/>
              </a:lnSpc>
              <a:spcBef>
                <a:spcPts val="600"/>
              </a:spcBef>
              <a:spcAft>
                <a:spcPts val="0"/>
              </a:spcAft>
              <a:buClr>
                <a:schemeClr val="dk1"/>
              </a:buClr>
              <a:buSzPts val="1100"/>
              <a:buFont typeface="Arial"/>
              <a:buNone/>
            </a:pPr>
            <a:r>
              <a:rPr b="1" lang="en-GB" sz="1550">
                <a:solidFill>
                  <a:schemeClr val="dk1"/>
                </a:solidFill>
                <a:highlight>
                  <a:srgbClr val="FFFFFF"/>
                </a:highlight>
              </a:rPr>
              <a:t>Creed</a:t>
            </a:r>
            <a:endParaRPr b="1" sz="1550">
              <a:solidFill>
                <a:schemeClr val="dk1"/>
              </a:solidFill>
              <a:highlight>
                <a:srgbClr val="FFFFFF"/>
              </a:highlight>
            </a:endParaRPr>
          </a:p>
          <a:p>
            <a:pPr indent="0" lvl="0" marL="0" marR="152400" rtl="0" algn="l">
              <a:lnSpc>
                <a:spcPct val="101363"/>
              </a:lnSpc>
              <a:spcBef>
                <a:spcPts val="600"/>
              </a:spcBef>
              <a:spcAft>
                <a:spcPts val="0"/>
              </a:spcAft>
              <a:buClr>
                <a:schemeClr val="dk1"/>
              </a:buClr>
              <a:buSzPts val="1100"/>
              <a:buFont typeface="Arial"/>
              <a:buNone/>
            </a:pPr>
            <a:r>
              <a:rPr b="1" lang="en-GB" sz="1700">
                <a:solidFill>
                  <a:schemeClr val="dk1"/>
                </a:solidFill>
                <a:highlight>
                  <a:srgbClr val="FFFFFF"/>
                </a:highlight>
              </a:rPr>
              <a:t>    </a:t>
            </a:r>
            <a:endParaRPr b="1" sz="1550">
              <a:solidFill>
                <a:schemeClr val="dk1"/>
              </a:solidFill>
              <a:highlight>
                <a:srgbClr val="FFFFFF"/>
              </a:highlight>
            </a:endParaRPr>
          </a:p>
          <a:p>
            <a:pPr indent="0" lvl="0" marL="304800" marR="152400" rtl="0" algn="l">
              <a:lnSpc>
                <a:spcPct val="101363"/>
              </a:lnSpc>
              <a:spcBef>
                <a:spcPts val="600"/>
              </a:spcBef>
              <a:spcAft>
                <a:spcPts val="0"/>
              </a:spcAft>
              <a:buClr>
                <a:schemeClr val="dk1"/>
              </a:buClr>
              <a:buSzPts val="1100"/>
              <a:buFont typeface="Arial"/>
              <a:buNone/>
            </a:pPr>
            <a:r>
              <a:t/>
            </a:r>
            <a:endParaRPr b="1" sz="1550">
              <a:solidFill>
                <a:schemeClr val="dk1"/>
              </a:solidFill>
              <a:highlight>
                <a:srgbClr val="FFFFFF"/>
              </a:highlight>
            </a:endParaRPr>
          </a:p>
          <a:p>
            <a:pPr indent="0" lvl="0" marL="0" marR="152400" rtl="0" algn="l">
              <a:lnSpc>
                <a:spcPct val="101363"/>
              </a:lnSpc>
              <a:spcBef>
                <a:spcPts val="600"/>
              </a:spcBef>
              <a:spcAft>
                <a:spcPts val="0"/>
              </a:spcAft>
              <a:buClr>
                <a:schemeClr val="dk1"/>
              </a:buClr>
              <a:buSzPts val="1100"/>
              <a:buFont typeface="Arial"/>
              <a:buNone/>
            </a:pPr>
            <a:r>
              <a:t/>
            </a:r>
            <a:endParaRPr b="1" sz="1550">
              <a:solidFill>
                <a:schemeClr val="dk1"/>
              </a:solidFill>
              <a:highlight>
                <a:srgbClr val="FFFFFF"/>
              </a:highlight>
            </a:endParaRPr>
          </a:p>
          <a:p>
            <a:pPr indent="0" lvl="0" marL="304800" marR="152400" rtl="0" algn="l">
              <a:lnSpc>
                <a:spcPct val="101363"/>
              </a:lnSpc>
              <a:spcBef>
                <a:spcPts val="600"/>
              </a:spcBef>
              <a:spcAft>
                <a:spcPts val="0"/>
              </a:spcAft>
              <a:buClr>
                <a:schemeClr val="dk1"/>
              </a:buClr>
              <a:buSzPts val="1100"/>
              <a:buFont typeface="Arial"/>
              <a:buNone/>
            </a:pPr>
            <a:r>
              <a:t/>
            </a:r>
            <a:endParaRPr b="1" sz="1550">
              <a:solidFill>
                <a:schemeClr val="dk1"/>
              </a:solidFill>
              <a:highlight>
                <a:srgbClr val="FFFFFF"/>
              </a:highlight>
            </a:endParaRPr>
          </a:p>
          <a:p>
            <a:pPr indent="0" lvl="0" marL="304800" marR="152400" rtl="0" algn="l">
              <a:lnSpc>
                <a:spcPct val="101363"/>
              </a:lnSpc>
              <a:spcBef>
                <a:spcPts val="600"/>
              </a:spcBef>
              <a:spcAft>
                <a:spcPts val="0"/>
              </a:spcAft>
              <a:buClr>
                <a:schemeClr val="dk1"/>
              </a:buClr>
              <a:buSzPts val="1100"/>
              <a:buFont typeface="Arial"/>
              <a:buNone/>
            </a:pPr>
            <a:r>
              <a:t/>
            </a:r>
            <a:endParaRPr b="1" sz="1550">
              <a:solidFill>
                <a:schemeClr val="dk1"/>
              </a:solidFill>
              <a:highlight>
                <a:srgbClr val="FFFFFF"/>
              </a:highlight>
            </a:endParaRPr>
          </a:p>
          <a:p>
            <a:pPr indent="0" lvl="0" marL="0" marR="152400" rtl="0" algn="l">
              <a:lnSpc>
                <a:spcPct val="101363"/>
              </a:lnSpc>
              <a:spcBef>
                <a:spcPts val="600"/>
              </a:spcBef>
              <a:spcAft>
                <a:spcPts val="0"/>
              </a:spcAft>
              <a:buClr>
                <a:schemeClr val="dk1"/>
              </a:buClr>
              <a:buSzPts val="1100"/>
              <a:buFont typeface="Arial"/>
              <a:buNone/>
            </a:pPr>
            <a:r>
              <a:t/>
            </a:r>
            <a:endParaRPr b="1" sz="1550">
              <a:solidFill>
                <a:schemeClr val="dk1"/>
              </a:solidFill>
              <a:highlight>
                <a:srgbClr val="FFFFFF"/>
              </a:highlight>
            </a:endParaRPr>
          </a:p>
          <a:p>
            <a:pPr indent="0" lvl="0" marL="304800" marR="152400" rtl="0" algn="l">
              <a:lnSpc>
                <a:spcPct val="101363"/>
              </a:lnSpc>
              <a:spcBef>
                <a:spcPts val="600"/>
              </a:spcBef>
              <a:spcAft>
                <a:spcPts val="0"/>
              </a:spcAft>
              <a:buClr>
                <a:schemeClr val="dk1"/>
              </a:buClr>
              <a:buSzPts val="1100"/>
              <a:buFont typeface="Arial"/>
              <a:buNone/>
            </a:pPr>
            <a:r>
              <a:t/>
            </a:r>
            <a:endParaRPr b="1" sz="1550">
              <a:solidFill>
                <a:schemeClr val="dk1"/>
              </a:solidFill>
              <a:highlight>
                <a:srgbClr val="FFFFFF"/>
              </a:highlight>
            </a:endParaRPr>
          </a:p>
          <a:p>
            <a:pPr indent="0" lvl="0" marL="0" rtl="0" algn="l">
              <a:spcBef>
                <a:spcPts val="600"/>
              </a:spcBef>
              <a:spcAft>
                <a:spcPts val="1200"/>
              </a:spcAft>
              <a:buNone/>
            </a:pPr>
            <a:r>
              <a:t/>
            </a:r>
            <a:endParaRPr b="1" sz="2100">
              <a:latin typeface="Times New Roman"/>
              <a:ea typeface="Times New Roman"/>
              <a:cs typeface="Times New Roman"/>
              <a:sym typeface="Times New Roman"/>
            </a:endParaRPr>
          </a:p>
        </p:txBody>
      </p:sp>
      <p:sp>
        <p:nvSpPr>
          <p:cNvPr id="157" name="Google Shape;157;p26"/>
          <p:cNvSpPr txBox="1"/>
          <p:nvPr>
            <p:ph idx="2" type="body"/>
          </p:nvPr>
        </p:nvSpPr>
        <p:spPr>
          <a:xfrm>
            <a:off x="8457200" y="290275"/>
            <a:ext cx="375000" cy="28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8401425" y="278925"/>
            <a:ext cx="669300" cy="36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720"/>
          </a:p>
        </p:txBody>
      </p:sp>
      <p:sp>
        <p:nvSpPr>
          <p:cNvPr id="163" name="Google Shape;163;p27"/>
          <p:cNvSpPr txBox="1"/>
          <p:nvPr>
            <p:ph idx="1" type="body"/>
          </p:nvPr>
        </p:nvSpPr>
        <p:spPr>
          <a:xfrm>
            <a:off x="311700" y="167350"/>
            <a:ext cx="8759100" cy="4585800"/>
          </a:xfrm>
          <a:prstGeom prst="rect">
            <a:avLst/>
          </a:prstGeom>
        </p:spPr>
        <p:txBody>
          <a:bodyPr anchorCtr="0" anchor="t" bIns="91425" lIns="91425" spcFirstLastPara="1" rIns="91425" wrap="square" tIns="91425">
            <a:normAutofit/>
          </a:bodyPr>
          <a:lstStyle/>
          <a:p>
            <a:pPr indent="0" lvl="0" marL="0" rtl="0" algn="just">
              <a:lnSpc>
                <a:spcPct val="101363"/>
              </a:lnSpc>
              <a:spcBef>
                <a:spcPts val="1200"/>
              </a:spcBef>
              <a:spcAft>
                <a:spcPts val="0"/>
              </a:spcAft>
              <a:buNone/>
            </a:pPr>
            <a:r>
              <a:rPr b="1" lang="en-GB" sz="1750">
                <a:solidFill>
                  <a:schemeClr val="dk1"/>
                </a:solidFill>
                <a:highlight>
                  <a:srgbClr val="FFFFFF"/>
                </a:highlight>
                <a:latin typeface="Times New Roman"/>
                <a:ea typeface="Times New Roman"/>
                <a:cs typeface="Times New Roman"/>
                <a:sym typeface="Times New Roman"/>
              </a:rPr>
              <a:t>Present a positive, honest picture of yourself during your job search.</a:t>
            </a:r>
            <a:r>
              <a:rPr lang="en-GB" sz="1750">
                <a:solidFill>
                  <a:schemeClr val="dk1"/>
                </a:solidFill>
                <a:highlight>
                  <a:srgbClr val="FFFFFF"/>
                </a:highlight>
                <a:latin typeface="Times New Roman"/>
                <a:ea typeface="Times New Roman"/>
                <a:cs typeface="Times New Roman"/>
                <a:sym typeface="Times New Roman"/>
              </a:rPr>
              <a:t> The information that you provide is likely to become part of your permanent employment record. False information can be the basis for dismissal. Answer all questions honestly. Provide only the information that the employer wants, or that is needed to sell your qualifications. Avoid any negative information.</a:t>
            </a:r>
            <a:endParaRPr sz="1750">
              <a:solidFill>
                <a:schemeClr val="dk1"/>
              </a:solidFill>
              <a:highlight>
                <a:srgbClr val="FFFFFF"/>
              </a:highlight>
              <a:latin typeface="Times New Roman"/>
              <a:ea typeface="Times New Roman"/>
              <a:cs typeface="Times New Roman"/>
              <a:sym typeface="Times New Roman"/>
            </a:endParaRPr>
          </a:p>
          <a:p>
            <a:pPr indent="0" lvl="0" marL="0" rtl="0" algn="just">
              <a:lnSpc>
                <a:spcPct val="101363"/>
              </a:lnSpc>
              <a:spcBef>
                <a:spcPts val="1200"/>
              </a:spcBef>
              <a:spcAft>
                <a:spcPts val="0"/>
              </a:spcAft>
              <a:buClr>
                <a:schemeClr val="dk1"/>
              </a:buClr>
              <a:buSzPts val="1100"/>
              <a:buFont typeface="Arial"/>
              <a:buNone/>
            </a:pPr>
            <a:r>
              <a:t/>
            </a:r>
            <a:endParaRPr sz="1750">
              <a:solidFill>
                <a:schemeClr val="dk1"/>
              </a:solidFill>
              <a:highlight>
                <a:srgbClr val="FFFFFF"/>
              </a:highlight>
              <a:latin typeface="Times New Roman"/>
              <a:ea typeface="Times New Roman"/>
              <a:cs typeface="Times New Roman"/>
              <a:sym typeface="Times New Roman"/>
            </a:endParaRPr>
          </a:p>
          <a:p>
            <a:pPr indent="0" lvl="0" marL="0" rtl="0" algn="just">
              <a:lnSpc>
                <a:spcPct val="101363"/>
              </a:lnSpc>
              <a:spcBef>
                <a:spcPts val="1200"/>
              </a:spcBef>
              <a:spcAft>
                <a:spcPts val="0"/>
              </a:spcAft>
              <a:buClr>
                <a:schemeClr val="dk1"/>
              </a:buClr>
              <a:buSzPts val="1100"/>
              <a:buFont typeface="Arial"/>
              <a:buNone/>
            </a:pPr>
            <a:r>
              <a:rPr b="1" lang="en-GB" sz="1750">
                <a:solidFill>
                  <a:schemeClr val="dk1"/>
                </a:solidFill>
                <a:highlight>
                  <a:srgbClr val="FFFFFF"/>
                </a:highlight>
                <a:latin typeface="Times New Roman"/>
                <a:ea typeface="Times New Roman"/>
                <a:cs typeface="Times New Roman"/>
                <a:sym typeface="Times New Roman"/>
              </a:rPr>
              <a:t>Target your qualifications.</a:t>
            </a:r>
            <a:r>
              <a:rPr lang="en-GB" sz="1750">
                <a:solidFill>
                  <a:schemeClr val="dk1"/>
                </a:solidFill>
                <a:highlight>
                  <a:srgbClr val="FFFFFF"/>
                </a:highlight>
                <a:latin typeface="Times New Roman"/>
                <a:ea typeface="Times New Roman"/>
                <a:cs typeface="Times New Roman"/>
                <a:sym typeface="Times New Roman"/>
              </a:rPr>
              <a:t> Include only those that meet the specific needs of the job. Many applications have limited space to record your skills, experience, and accomplishments. To decide what information to include, research the company, its products or services, and the skills needed for the job. Attach a resume that details your skills, experience, and accomplishments.</a:t>
            </a:r>
            <a:endParaRPr sz="1750">
              <a:solidFill>
                <a:schemeClr val="dk1"/>
              </a:solidFill>
              <a:highlight>
                <a:srgbClr val="FFFFFF"/>
              </a:highlight>
              <a:latin typeface="Times New Roman"/>
              <a:ea typeface="Times New Roman"/>
              <a:cs typeface="Times New Roman"/>
              <a:sym typeface="Times New Roman"/>
            </a:endParaRPr>
          </a:p>
          <a:p>
            <a:pPr indent="0" lvl="0" marL="0" rtl="0" algn="just">
              <a:spcBef>
                <a:spcPts val="0"/>
              </a:spcBef>
              <a:spcAft>
                <a:spcPts val="1200"/>
              </a:spcAft>
              <a:buNone/>
            </a:pPr>
            <a:r>
              <a:t/>
            </a:r>
            <a:endParaRPr sz="2300">
              <a:latin typeface="Times New Roman"/>
              <a:ea typeface="Times New Roman"/>
              <a:cs typeface="Times New Roman"/>
              <a:sym typeface="Times New Roman"/>
            </a:endParaRPr>
          </a:p>
        </p:txBody>
      </p:sp>
      <p:sp>
        <p:nvSpPr>
          <p:cNvPr id="164" name="Google Shape;164;p27"/>
          <p:cNvSpPr txBox="1"/>
          <p:nvPr>
            <p:ph idx="2" type="body"/>
          </p:nvPr>
        </p:nvSpPr>
        <p:spPr>
          <a:xfrm>
            <a:off x="8323325" y="167350"/>
            <a:ext cx="509100" cy="245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89250"/>
            <a:ext cx="3426000" cy="323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800"/>
              </a:spcBef>
              <a:spcAft>
                <a:spcPts val="0"/>
              </a:spcAft>
              <a:buClr>
                <a:schemeClr val="dk1"/>
              </a:buClr>
              <a:buSzPct val="72794"/>
              <a:buFont typeface="Arial"/>
              <a:buNone/>
            </a:pPr>
            <a:r>
              <a:rPr b="1" lang="en-GB" sz="1511">
                <a:highlight>
                  <a:srgbClr val="FFFFFF"/>
                </a:highlight>
              </a:rPr>
              <a:t>Job Application Letter Format</a:t>
            </a:r>
            <a:endParaRPr b="1" sz="1511">
              <a:highlight>
                <a:srgbClr val="FFFFFF"/>
              </a:highlight>
            </a:endParaRPr>
          </a:p>
          <a:p>
            <a:pPr indent="0" lvl="0" marL="0" rtl="0" algn="l">
              <a:spcBef>
                <a:spcPts val="0"/>
              </a:spcBef>
              <a:spcAft>
                <a:spcPts val="0"/>
              </a:spcAft>
              <a:buNone/>
            </a:pPr>
            <a:r>
              <a:t/>
            </a:r>
            <a:endParaRPr/>
          </a:p>
        </p:txBody>
      </p:sp>
      <p:sp>
        <p:nvSpPr>
          <p:cNvPr id="170" name="Google Shape;170;p28"/>
          <p:cNvSpPr txBox="1"/>
          <p:nvPr>
            <p:ph idx="1" type="body"/>
          </p:nvPr>
        </p:nvSpPr>
        <p:spPr>
          <a:xfrm>
            <a:off x="311700" y="468600"/>
            <a:ext cx="8520600" cy="41004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1200"/>
              </a:spcBef>
              <a:spcAft>
                <a:spcPts val="0"/>
              </a:spcAft>
              <a:buClr>
                <a:schemeClr val="dk1"/>
              </a:buClr>
              <a:buSzPts val="1100"/>
              <a:buFont typeface="Arial"/>
              <a:buNone/>
            </a:pPr>
            <a:r>
              <a:rPr lang="en-GB" sz="1450">
                <a:solidFill>
                  <a:schemeClr val="dk1"/>
                </a:solidFill>
                <a:highlight>
                  <a:srgbClr val="FFFFFF"/>
                </a:highlight>
                <a:latin typeface="Times New Roman"/>
                <a:ea typeface="Times New Roman"/>
                <a:cs typeface="Times New Roman"/>
                <a:sym typeface="Times New Roman"/>
              </a:rPr>
              <a:t>Use this formatting information as a guideline when writing your </a:t>
            </a:r>
            <a:r>
              <a:rPr lang="en-GB" sz="1450">
                <a:solidFill>
                  <a:schemeClr val="dk1"/>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customized application letters</a:t>
            </a:r>
            <a:r>
              <a:rPr lang="en-GB" sz="1450">
                <a:solidFill>
                  <a:schemeClr val="dk1"/>
                </a:solidFill>
                <a:highlight>
                  <a:srgbClr val="FFFFFF"/>
                </a:highlight>
                <a:latin typeface="Times New Roman"/>
                <a:ea typeface="Times New Roman"/>
                <a:cs typeface="Times New Roman"/>
                <a:sym typeface="Times New Roman"/>
              </a:rPr>
              <a:t>, so you know what information goes where.</a:t>
            </a:r>
            <a:endParaRPr sz="145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b="1" lang="en-GB" sz="1450">
                <a:solidFill>
                  <a:schemeClr val="dk1"/>
                </a:solidFill>
                <a:highlight>
                  <a:srgbClr val="FFFFFF"/>
                </a:highlight>
                <a:latin typeface="Times New Roman"/>
                <a:ea typeface="Times New Roman"/>
                <a:cs typeface="Times New Roman"/>
                <a:sym typeface="Times New Roman"/>
              </a:rPr>
              <a:t>Contact Information</a:t>
            </a:r>
            <a:endParaRPr b="1" sz="145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b="1" lang="en-GB" sz="1450">
                <a:solidFill>
                  <a:schemeClr val="dk1"/>
                </a:solidFill>
                <a:highlight>
                  <a:srgbClr val="FFFFFF"/>
                </a:highlight>
                <a:latin typeface="Times New Roman"/>
                <a:ea typeface="Times New Roman"/>
                <a:cs typeface="Times New Roman"/>
                <a:sym typeface="Times New Roman"/>
              </a:rPr>
              <a:t>Name</a:t>
            </a:r>
            <a:endParaRPr b="1" sz="145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b="1" lang="en-GB" sz="1450">
                <a:solidFill>
                  <a:schemeClr val="dk1"/>
                </a:solidFill>
                <a:highlight>
                  <a:srgbClr val="FFFFFF"/>
                </a:highlight>
                <a:latin typeface="Times New Roman"/>
                <a:ea typeface="Times New Roman"/>
                <a:cs typeface="Times New Roman"/>
                <a:sym typeface="Times New Roman"/>
              </a:rPr>
              <a:t>Address</a:t>
            </a:r>
            <a:endParaRPr b="1" sz="145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b="1" lang="en-GB" sz="1450">
                <a:solidFill>
                  <a:schemeClr val="dk1"/>
                </a:solidFill>
                <a:highlight>
                  <a:srgbClr val="FFFFFF"/>
                </a:highlight>
                <a:latin typeface="Times New Roman"/>
                <a:ea typeface="Times New Roman"/>
                <a:cs typeface="Times New Roman"/>
                <a:sym typeface="Times New Roman"/>
              </a:rPr>
              <a:t>City, State </a:t>
            </a:r>
            <a:endParaRPr b="1" sz="145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b="1" lang="en-GB" sz="1450">
                <a:solidFill>
                  <a:schemeClr val="dk1"/>
                </a:solidFill>
                <a:highlight>
                  <a:srgbClr val="FFFFFF"/>
                </a:highlight>
                <a:latin typeface="Times New Roman"/>
                <a:ea typeface="Times New Roman"/>
                <a:cs typeface="Times New Roman"/>
                <a:sym typeface="Times New Roman"/>
              </a:rPr>
              <a:t>Pin Code</a:t>
            </a:r>
            <a:endParaRPr b="1" sz="145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b="1" lang="en-GB" sz="1450">
                <a:solidFill>
                  <a:schemeClr val="dk1"/>
                </a:solidFill>
                <a:highlight>
                  <a:srgbClr val="FFFFFF"/>
                </a:highlight>
                <a:latin typeface="Times New Roman"/>
                <a:ea typeface="Times New Roman"/>
                <a:cs typeface="Times New Roman"/>
                <a:sym typeface="Times New Roman"/>
              </a:rPr>
              <a:t>Phone Number</a:t>
            </a:r>
            <a:endParaRPr b="1" sz="1450">
              <a:solidFill>
                <a:schemeClr val="dk1"/>
              </a:solidFill>
              <a:highlight>
                <a:srgbClr val="FFFFFF"/>
              </a:highlight>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b="1" lang="en-GB" sz="1450">
                <a:solidFill>
                  <a:schemeClr val="dk1"/>
                </a:solidFill>
                <a:highlight>
                  <a:srgbClr val="FFFFFF"/>
                </a:highlight>
                <a:latin typeface="Times New Roman"/>
                <a:ea typeface="Times New Roman"/>
                <a:cs typeface="Times New Roman"/>
                <a:sym typeface="Times New Roman"/>
              </a:rPr>
              <a:t>Email Address</a:t>
            </a:r>
            <a:endParaRPr b="1" sz="1450">
              <a:solidFill>
                <a:schemeClr val="dk1"/>
              </a:solidFill>
              <a:highlight>
                <a:srgbClr val="FFFFFF"/>
              </a:highlight>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b="1" lang="en-GB" sz="1450">
                <a:solidFill>
                  <a:schemeClr val="dk1"/>
                </a:solidFill>
                <a:highlight>
                  <a:srgbClr val="FFFFFF"/>
                </a:highlight>
                <a:latin typeface="Times New Roman"/>
                <a:ea typeface="Times New Roman"/>
                <a:cs typeface="Times New Roman"/>
                <a:sym typeface="Times New Roman"/>
              </a:rPr>
              <a:t>Date</a:t>
            </a:r>
            <a:endParaRPr b="1" sz="1450">
              <a:solidFill>
                <a:schemeClr val="dk1"/>
              </a:solidFill>
              <a:highlight>
                <a:srgbClr val="FFFFFF"/>
              </a:highlight>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71" name="Google Shape;171;p28"/>
          <p:cNvSpPr txBox="1"/>
          <p:nvPr>
            <p:ph idx="2" type="body"/>
          </p:nvPr>
        </p:nvSpPr>
        <p:spPr>
          <a:xfrm>
            <a:off x="4195125" y="1152475"/>
            <a:ext cx="4061100" cy="38682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GB" sz="1350">
                <a:solidFill>
                  <a:srgbClr val="222222"/>
                </a:solidFill>
                <a:highlight>
                  <a:srgbClr val="FFFFFF"/>
                </a:highlight>
              </a:rPr>
              <a:t>Employer Contact Information</a:t>
            </a:r>
            <a:r>
              <a:rPr lang="en-GB" sz="1350">
                <a:solidFill>
                  <a:srgbClr val="222222"/>
                </a:solidFill>
                <a:highlight>
                  <a:srgbClr val="FFFFFF"/>
                </a:highlight>
              </a:rPr>
              <a:t> </a:t>
            </a:r>
            <a:endParaRPr i="1" sz="1350">
              <a:solidFill>
                <a:srgbClr val="222222"/>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b="1" lang="en-GB" sz="1250">
                <a:solidFill>
                  <a:schemeClr val="dk1"/>
                </a:solidFill>
                <a:highlight>
                  <a:srgbClr val="FFFFFF"/>
                </a:highlight>
              </a:rPr>
              <a:t>Name</a:t>
            </a:r>
            <a:endParaRPr b="1" sz="125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b="1" lang="en-GB" sz="1250">
                <a:solidFill>
                  <a:schemeClr val="dk1"/>
                </a:solidFill>
                <a:highlight>
                  <a:srgbClr val="FFFFFF"/>
                </a:highlight>
              </a:rPr>
              <a:t>Title</a:t>
            </a:r>
            <a:endParaRPr b="1" sz="125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b="1" lang="en-GB" sz="1250">
                <a:solidFill>
                  <a:schemeClr val="dk1"/>
                </a:solidFill>
                <a:highlight>
                  <a:srgbClr val="FFFFFF"/>
                </a:highlight>
              </a:rPr>
              <a:t>Company</a:t>
            </a:r>
            <a:endParaRPr b="1" sz="125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b="1" lang="en-GB" sz="1250">
                <a:solidFill>
                  <a:schemeClr val="dk1"/>
                </a:solidFill>
                <a:highlight>
                  <a:srgbClr val="FFFFFF"/>
                </a:highlight>
              </a:rPr>
              <a:t>Address</a:t>
            </a:r>
            <a:endParaRPr b="1" sz="1250">
              <a:solidFill>
                <a:schemeClr val="dk1"/>
              </a:solidFill>
              <a:highlight>
                <a:srgbClr val="FFFFFF"/>
              </a:highlight>
            </a:endParaRPr>
          </a:p>
          <a:p>
            <a:pPr indent="0" lvl="0" marL="0" rtl="0" algn="l">
              <a:spcBef>
                <a:spcPts val="1200"/>
              </a:spcBef>
              <a:spcAft>
                <a:spcPts val="0"/>
              </a:spcAft>
              <a:buNone/>
            </a:pPr>
            <a:r>
              <a:rPr b="1" lang="en-GB" sz="1250">
                <a:solidFill>
                  <a:schemeClr val="dk1"/>
                </a:solidFill>
                <a:highlight>
                  <a:srgbClr val="FFFFFF"/>
                </a:highlight>
              </a:rPr>
              <a:t>City, State </a:t>
            </a:r>
            <a:endParaRPr b="1" sz="1250">
              <a:solidFill>
                <a:schemeClr val="dk1"/>
              </a:solidFill>
              <a:highlight>
                <a:srgbClr val="FFFFFF"/>
              </a:highlight>
            </a:endParaRPr>
          </a:p>
          <a:p>
            <a:pPr indent="0" lvl="0" marL="0" rtl="0" algn="l">
              <a:spcBef>
                <a:spcPts val="1200"/>
              </a:spcBef>
              <a:spcAft>
                <a:spcPts val="0"/>
              </a:spcAft>
              <a:buClr>
                <a:schemeClr val="dk1"/>
              </a:buClr>
              <a:buSzPts val="1100"/>
              <a:buFont typeface="Arial"/>
              <a:buNone/>
            </a:pPr>
            <a:r>
              <a:rPr b="1" lang="en-GB" sz="1250">
                <a:solidFill>
                  <a:schemeClr val="dk1"/>
                </a:solidFill>
                <a:highlight>
                  <a:srgbClr val="FFFFFF"/>
                </a:highlight>
              </a:rPr>
              <a:t>Pin Code</a:t>
            </a:r>
            <a:endParaRPr b="1" sz="125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b="1" lang="en-GB" sz="1250">
                <a:solidFill>
                  <a:schemeClr val="dk1"/>
                </a:solidFill>
                <a:highlight>
                  <a:srgbClr val="FFFFFF"/>
                </a:highlight>
              </a:rPr>
              <a:t>Salutation</a:t>
            </a:r>
            <a:endParaRPr b="1" sz="1250">
              <a:solidFill>
                <a:schemeClr val="dk1"/>
              </a:solidFill>
              <a:highlight>
                <a:srgbClr val="FFFFFF"/>
              </a:highlight>
            </a:endParaRPr>
          </a:p>
          <a:p>
            <a:pPr indent="0" lvl="0" marL="0" rtl="0" algn="l">
              <a:spcBef>
                <a:spcPts val="1200"/>
              </a:spcBef>
              <a:spcAft>
                <a:spcPts val="0"/>
              </a:spcAft>
              <a:buClr>
                <a:schemeClr val="dk1"/>
              </a:buClr>
              <a:buSzPts val="1100"/>
              <a:buFont typeface="Arial"/>
              <a:buNone/>
            </a:pPr>
            <a:r>
              <a:rPr b="1" lang="en-GB" sz="1250">
                <a:solidFill>
                  <a:schemeClr val="dk1"/>
                </a:solidFill>
                <a:highlight>
                  <a:srgbClr val="FFFFFF"/>
                </a:highlight>
              </a:rPr>
              <a:t>Dear Mr./Ms. Last Name, </a:t>
            </a:r>
            <a:r>
              <a:rPr b="1" i="1" lang="en-GB" sz="1250">
                <a:solidFill>
                  <a:schemeClr val="dk1"/>
                </a:solidFill>
                <a:highlight>
                  <a:srgbClr val="FFFFFF"/>
                </a:highlight>
              </a:rPr>
              <a:t>(leave out if you don't have a contact)</a:t>
            </a:r>
            <a:endParaRPr b="1" i="1" sz="1250">
              <a:solidFill>
                <a:schemeClr val="dk1"/>
              </a:solidFill>
              <a:highlight>
                <a:srgbClr val="FFFFFF"/>
              </a:highlight>
            </a:endParaRPr>
          </a:p>
          <a:p>
            <a:pPr indent="0" lvl="0" marL="0" rtl="0" algn="l">
              <a:spcBef>
                <a:spcPts val="1200"/>
              </a:spcBef>
              <a:spcAft>
                <a:spcPts val="1200"/>
              </a:spcAft>
              <a:buNone/>
            </a:pPr>
            <a:r>
              <a:t/>
            </a:r>
            <a:endParaRPr sz="1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200825"/>
            <a:ext cx="2220900" cy="4464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990"/>
              <a:buFont typeface="Arial"/>
              <a:buNone/>
            </a:pPr>
            <a:r>
              <a:rPr b="1" lang="en-GB" sz="1245">
                <a:highlight>
                  <a:srgbClr val="FFFFFF"/>
                </a:highlight>
              </a:rPr>
              <a:t>Body of Application Letter</a:t>
            </a:r>
            <a:endParaRPr b="1" sz="1245">
              <a:highlight>
                <a:srgbClr val="FFFFFF"/>
              </a:highlight>
            </a:endParaRPr>
          </a:p>
          <a:p>
            <a:pPr indent="0" lvl="0" marL="0" rtl="0" algn="l">
              <a:spcBef>
                <a:spcPts val="1200"/>
              </a:spcBef>
              <a:spcAft>
                <a:spcPts val="0"/>
              </a:spcAft>
              <a:buSzPts val="990"/>
              <a:buNone/>
            </a:pPr>
            <a:r>
              <a:t/>
            </a:r>
            <a:endParaRPr sz="2520"/>
          </a:p>
        </p:txBody>
      </p:sp>
      <p:sp>
        <p:nvSpPr>
          <p:cNvPr id="177" name="Google Shape;177;p29"/>
          <p:cNvSpPr txBox="1"/>
          <p:nvPr>
            <p:ph idx="1" type="body"/>
          </p:nvPr>
        </p:nvSpPr>
        <p:spPr>
          <a:xfrm>
            <a:off x="178525" y="647225"/>
            <a:ext cx="4228500" cy="4262100"/>
          </a:xfrm>
          <a:prstGeom prst="rect">
            <a:avLst/>
          </a:prstGeom>
        </p:spPr>
        <p:txBody>
          <a:bodyPr anchorCtr="0" anchor="t" bIns="91425" lIns="91425" spcFirstLastPara="1" rIns="91425" wrap="square" tIns="91425">
            <a:normAutofit lnSpcReduction="10000"/>
          </a:bodyPr>
          <a:lstStyle/>
          <a:p>
            <a:pPr indent="0" lvl="0" marL="0" rtl="0" algn="just">
              <a:lnSpc>
                <a:spcPct val="115000"/>
              </a:lnSpc>
              <a:spcBef>
                <a:spcPts val="1200"/>
              </a:spcBef>
              <a:spcAft>
                <a:spcPts val="0"/>
              </a:spcAft>
              <a:buClr>
                <a:schemeClr val="dk1"/>
              </a:buClr>
              <a:buSzPts val="1100"/>
              <a:buFont typeface="Arial"/>
              <a:buNone/>
            </a:pPr>
            <a:r>
              <a:rPr b="1" lang="en-GB" sz="1250">
                <a:solidFill>
                  <a:schemeClr val="dk1"/>
                </a:solidFill>
                <a:highlight>
                  <a:srgbClr val="FFFFFF"/>
                </a:highlight>
              </a:rPr>
              <a:t>Body of Application Letter</a:t>
            </a:r>
            <a:endParaRPr b="1" sz="1250">
              <a:solidFill>
                <a:schemeClr val="dk1"/>
              </a:solidFill>
              <a:highlight>
                <a:srgbClr val="FFFFFF"/>
              </a:highlight>
            </a:endParaRPr>
          </a:p>
          <a:p>
            <a:pPr indent="0" lvl="0" marL="0" rtl="0" algn="just">
              <a:spcBef>
                <a:spcPts val="1200"/>
              </a:spcBef>
              <a:spcAft>
                <a:spcPts val="0"/>
              </a:spcAft>
              <a:buNone/>
            </a:pPr>
            <a:r>
              <a:rPr lang="en-GB" sz="1250">
                <a:solidFill>
                  <a:schemeClr val="dk1"/>
                </a:solidFill>
                <a:highlight>
                  <a:srgbClr val="F4CCCC"/>
                </a:highlight>
              </a:rPr>
              <a:t>The body of your application letter lets the employer know what position you are applying for, why the employer should select you for an interview, and how you will follow up. </a:t>
            </a:r>
            <a:endParaRPr sz="1250">
              <a:solidFill>
                <a:schemeClr val="dk1"/>
              </a:solidFill>
              <a:highlight>
                <a:srgbClr val="F4CCCC"/>
              </a:highlight>
            </a:endParaRPr>
          </a:p>
          <a:p>
            <a:pPr indent="0" lvl="0" marL="0" rtl="0" algn="just">
              <a:spcBef>
                <a:spcPts val="1200"/>
              </a:spcBef>
              <a:spcAft>
                <a:spcPts val="0"/>
              </a:spcAft>
              <a:buNone/>
            </a:pPr>
            <a:r>
              <a:t/>
            </a:r>
            <a:endParaRPr sz="1250">
              <a:solidFill>
                <a:schemeClr val="dk1"/>
              </a:solidFill>
              <a:highlight>
                <a:srgbClr val="FFFFFF"/>
              </a:highlight>
            </a:endParaRPr>
          </a:p>
          <a:p>
            <a:pPr indent="0" lvl="0" marL="0" rtl="0" algn="l">
              <a:lnSpc>
                <a:spcPct val="115000"/>
              </a:lnSpc>
              <a:spcBef>
                <a:spcPts val="1200"/>
              </a:spcBef>
              <a:spcAft>
                <a:spcPts val="0"/>
              </a:spcAft>
              <a:buNone/>
            </a:pPr>
            <a:r>
              <a:rPr b="1" lang="en-GB" sz="1350">
                <a:solidFill>
                  <a:srgbClr val="222222"/>
                </a:solidFill>
                <a:highlight>
                  <a:srgbClr val="FFFFFF"/>
                </a:highlight>
                <a:latin typeface="Times New Roman"/>
                <a:ea typeface="Times New Roman"/>
                <a:cs typeface="Times New Roman"/>
                <a:sym typeface="Times New Roman"/>
              </a:rPr>
              <a:t>First Paragraph</a:t>
            </a:r>
            <a:endParaRPr b="1" sz="1350">
              <a:solidFill>
                <a:srgbClr val="222222"/>
              </a:solidFill>
              <a:highlight>
                <a:srgbClr val="FFFFFF"/>
              </a:highlight>
              <a:latin typeface="Times New Roman"/>
              <a:ea typeface="Times New Roman"/>
              <a:cs typeface="Times New Roman"/>
              <a:sym typeface="Times New Roman"/>
            </a:endParaRPr>
          </a:p>
          <a:p>
            <a:pPr indent="0" lvl="0" marL="0" rtl="0" algn="just">
              <a:spcBef>
                <a:spcPts val="1200"/>
              </a:spcBef>
              <a:spcAft>
                <a:spcPts val="0"/>
              </a:spcAft>
              <a:buNone/>
            </a:pPr>
            <a:r>
              <a:rPr b="1" lang="en-GB" sz="1350">
                <a:solidFill>
                  <a:srgbClr val="222222"/>
                </a:solidFill>
                <a:highlight>
                  <a:srgbClr val="FFFFFF"/>
                </a:highlight>
                <a:latin typeface="Times New Roman"/>
                <a:ea typeface="Times New Roman"/>
                <a:cs typeface="Times New Roman"/>
                <a:sym typeface="Times New Roman"/>
              </a:rPr>
              <a:t>The </a:t>
            </a:r>
            <a:r>
              <a:rPr b="1" lang="en-GB" sz="1350">
                <a:solidFill>
                  <a:schemeClr val="dk1"/>
                </a:solidFill>
                <a:highlight>
                  <a:srgbClr val="FFFFFF"/>
                </a:highlight>
                <a:latin typeface="Times New Roman"/>
                <a:ea typeface="Times New Roman"/>
                <a:cs typeface="Times New Roman"/>
                <a:sym typeface="Times New Roman"/>
              </a:rPr>
              <a:t>first paragraph</a:t>
            </a:r>
            <a:r>
              <a:rPr b="1" lang="en-GB" sz="1350">
                <a:solidFill>
                  <a:srgbClr val="222222"/>
                </a:solidFill>
                <a:highlight>
                  <a:srgbClr val="FFFFFF"/>
                </a:highlight>
                <a:latin typeface="Times New Roman"/>
                <a:ea typeface="Times New Roman"/>
                <a:cs typeface="Times New Roman"/>
                <a:sym typeface="Times New Roman"/>
              </a:rPr>
              <a:t> of your letter should include information on why you are writing. Mention the job you are applying for and where you found </a:t>
            </a:r>
            <a:r>
              <a:rPr b="1" lang="en-GB" sz="1350">
                <a:solidFill>
                  <a:schemeClr val="dk1"/>
                </a:solidFill>
                <a:highlight>
                  <a:srgbClr val="FFFFFF"/>
                </a:highlight>
                <a:latin typeface="Times New Roman"/>
                <a:ea typeface="Times New Roman"/>
                <a:cs typeface="Times New Roman"/>
                <a:sym typeface="Times New Roman"/>
              </a:rPr>
              <a:t>the job listing</a:t>
            </a:r>
            <a:r>
              <a:rPr b="1" lang="en-GB" sz="1350">
                <a:solidFill>
                  <a:srgbClr val="222222"/>
                </a:solidFill>
                <a:highlight>
                  <a:srgbClr val="FFFFFF"/>
                </a:highlight>
                <a:latin typeface="Times New Roman"/>
                <a:ea typeface="Times New Roman"/>
                <a:cs typeface="Times New Roman"/>
                <a:sym typeface="Times New Roman"/>
              </a:rPr>
              <a:t>. Include the name of a mutual contact, if you have one. You might conclude by briefly and concisely saying why you think you are an ideal candidate for the job.</a:t>
            </a:r>
            <a:endParaRPr b="1" sz="1350">
              <a:solidFill>
                <a:srgbClr val="222222"/>
              </a:solidFill>
              <a:highlight>
                <a:srgbClr val="FFFFFF"/>
              </a:highlight>
              <a:latin typeface="Times New Roman"/>
              <a:ea typeface="Times New Roman"/>
              <a:cs typeface="Times New Roman"/>
              <a:sym typeface="Times New Roman"/>
            </a:endParaRPr>
          </a:p>
          <a:p>
            <a:pPr indent="0" lvl="0" marL="0" rtl="0" algn="just">
              <a:spcBef>
                <a:spcPts val="1200"/>
              </a:spcBef>
              <a:spcAft>
                <a:spcPts val="1200"/>
              </a:spcAft>
              <a:buNone/>
            </a:pPr>
            <a:r>
              <a:t/>
            </a:r>
            <a:endParaRPr sz="1250">
              <a:solidFill>
                <a:schemeClr val="dk1"/>
              </a:solidFill>
              <a:highlight>
                <a:srgbClr val="FFFFFF"/>
              </a:highlight>
            </a:endParaRPr>
          </a:p>
        </p:txBody>
      </p:sp>
      <p:sp>
        <p:nvSpPr>
          <p:cNvPr id="178" name="Google Shape;178;p29"/>
          <p:cNvSpPr txBox="1"/>
          <p:nvPr>
            <p:ph idx="2" type="body"/>
          </p:nvPr>
        </p:nvSpPr>
        <p:spPr>
          <a:xfrm>
            <a:off x="4572000" y="200825"/>
            <a:ext cx="4260300" cy="46305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1200"/>
              </a:spcBef>
              <a:spcAft>
                <a:spcPts val="0"/>
              </a:spcAft>
              <a:buClr>
                <a:schemeClr val="dk1"/>
              </a:buClr>
              <a:buSzPts val="1100"/>
              <a:buFont typeface="Arial"/>
              <a:buNone/>
            </a:pPr>
            <a:r>
              <a:rPr b="1" lang="en-GB" sz="1650">
                <a:solidFill>
                  <a:srgbClr val="222222"/>
                </a:solidFill>
                <a:highlight>
                  <a:srgbClr val="FFFFFF"/>
                </a:highlight>
              </a:rPr>
              <a:t>Middle Paragraph(s)</a:t>
            </a:r>
            <a:endParaRPr b="1" sz="1650">
              <a:solidFill>
                <a:srgbClr val="222222"/>
              </a:solidFill>
              <a:highlight>
                <a:srgbClr val="FFFFFF"/>
              </a:highlight>
            </a:endParaRPr>
          </a:p>
          <a:p>
            <a:pPr indent="0" lvl="0" marL="0" rtl="0" algn="just">
              <a:spcBef>
                <a:spcPts val="1200"/>
              </a:spcBef>
              <a:spcAft>
                <a:spcPts val="0"/>
              </a:spcAft>
              <a:buClr>
                <a:schemeClr val="dk1"/>
              </a:buClr>
              <a:buSzPts val="1100"/>
              <a:buFont typeface="Arial"/>
              <a:buNone/>
            </a:pPr>
            <a:r>
              <a:rPr b="1" lang="en-GB" sz="1250">
                <a:solidFill>
                  <a:srgbClr val="222222"/>
                </a:solidFill>
                <a:highlight>
                  <a:srgbClr val="FFFFFF"/>
                </a:highlight>
              </a:rPr>
              <a:t>The next section of your application letter should describe what you have to offer the employer.</a:t>
            </a:r>
            <a:endParaRPr b="1" sz="1250">
              <a:solidFill>
                <a:srgbClr val="222222"/>
              </a:solidFill>
              <a:highlight>
                <a:srgbClr val="FFFFFF"/>
              </a:highlight>
            </a:endParaRPr>
          </a:p>
          <a:p>
            <a:pPr indent="0" lvl="0" marL="0" rtl="0" algn="just">
              <a:spcBef>
                <a:spcPts val="1200"/>
              </a:spcBef>
              <a:spcAft>
                <a:spcPts val="0"/>
              </a:spcAft>
              <a:buClr>
                <a:schemeClr val="dk1"/>
              </a:buClr>
              <a:buSzPts val="1100"/>
              <a:buFont typeface="Arial"/>
              <a:buNone/>
            </a:pPr>
            <a:r>
              <a:rPr b="1" lang="en-GB" sz="1250">
                <a:solidFill>
                  <a:srgbClr val="222222"/>
                </a:solidFill>
                <a:highlight>
                  <a:srgbClr val="FFFFFF"/>
                </a:highlight>
              </a:rPr>
              <a:t>It can be a single paragraph, or you can break it up into a couple of paragraphs. If the section gets lengthy, you may use bullet points to break up the text. Remember, </a:t>
            </a:r>
            <a:r>
              <a:rPr b="1" lang="en-GB" sz="1350">
                <a:solidFill>
                  <a:srgbClr val="222222"/>
                </a:solidFill>
                <a:highlight>
                  <a:srgbClr val="F4CCCC"/>
                </a:highlight>
              </a:rPr>
              <a:t>you are interpreting your resume, not repeating it.</a:t>
            </a:r>
            <a:endParaRPr b="1" sz="1350">
              <a:solidFill>
                <a:srgbClr val="222222"/>
              </a:solidFill>
              <a:highlight>
                <a:srgbClr val="F4CCCC"/>
              </a:highlight>
            </a:endParaRPr>
          </a:p>
          <a:p>
            <a:pPr indent="0" lvl="0" marL="0" rtl="0" algn="just">
              <a:spcBef>
                <a:spcPts val="1200"/>
              </a:spcBef>
              <a:spcAft>
                <a:spcPts val="0"/>
              </a:spcAft>
              <a:buClr>
                <a:schemeClr val="dk1"/>
              </a:buClr>
              <a:buSzPts val="1100"/>
              <a:buFont typeface="Arial"/>
              <a:buNone/>
            </a:pPr>
            <a:r>
              <a:rPr b="1" lang="en-GB" sz="1250">
                <a:solidFill>
                  <a:srgbClr val="222222"/>
                </a:solidFill>
                <a:highlight>
                  <a:srgbClr val="FFFFFF"/>
                </a:highlight>
              </a:rPr>
              <a:t>Mention specifically how </a:t>
            </a:r>
            <a:r>
              <a:rPr b="1" lang="en-GB" sz="1250">
                <a:solidFill>
                  <a:schemeClr val="dk1"/>
                </a:solidFill>
                <a:highlight>
                  <a:srgbClr val="FFFFFF"/>
                </a:highlight>
              </a:rPr>
              <a:t>your qualifications match the job</a:t>
            </a:r>
            <a:r>
              <a:rPr b="1" lang="en-GB" sz="1250">
                <a:solidFill>
                  <a:srgbClr val="222222"/>
                </a:solidFill>
                <a:highlight>
                  <a:srgbClr val="FFFFFF"/>
                </a:highlight>
              </a:rPr>
              <a:t> you are applying for. In this portion of the letter, make your case for your candidacy.</a:t>
            </a:r>
            <a:endParaRPr b="1" sz="1250">
              <a:solidFill>
                <a:srgbClr val="222222"/>
              </a:solidFill>
              <a:highlight>
                <a:srgbClr val="FFFFFF"/>
              </a:highlight>
            </a:endParaRPr>
          </a:p>
          <a:p>
            <a:pPr indent="0" lvl="0" marL="0" rtl="0" algn="just">
              <a:spcBef>
                <a:spcPts val="1200"/>
              </a:spcBef>
              <a:spcAft>
                <a:spcPts val="0"/>
              </a:spcAft>
              <a:buClr>
                <a:schemeClr val="dk1"/>
              </a:buClr>
              <a:buSzPts val="1100"/>
              <a:buFont typeface="Arial"/>
              <a:buNone/>
            </a:pPr>
            <a:r>
              <a:rPr b="1" lang="en-GB" sz="1250">
                <a:solidFill>
                  <a:srgbClr val="222222"/>
                </a:solidFill>
                <a:highlight>
                  <a:srgbClr val="FFFFFF"/>
                </a:highlight>
              </a:rPr>
              <a:t>It can be helpful to spend some time </a:t>
            </a:r>
            <a:r>
              <a:rPr b="1" lang="en-GB" sz="1250">
                <a:solidFill>
                  <a:schemeClr val="dk1"/>
                </a:solidFill>
                <a:highlight>
                  <a:srgbClr val="FFFFFF"/>
                </a:highlight>
              </a:rPr>
              <a:t>researching the company</a:t>
            </a:r>
            <a:r>
              <a:rPr b="1" lang="en-GB" sz="1250">
                <a:solidFill>
                  <a:srgbClr val="222222"/>
                </a:solidFill>
                <a:highlight>
                  <a:srgbClr val="FFFFFF"/>
                </a:highlight>
              </a:rPr>
              <a:t>—this knowledge and insight helps you make an informed and persuasive argument for your candidacy.</a:t>
            </a:r>
            <a:endParaRPr b="1" sz="1250">
              <a:solidFill>
                <a:srgbClr val="222222"/>
              </a:solidFill>
              <a:highlight>
                <a:srgbClr val="FFFFFF"/>
              </a:highlight>
            </a:endParaRPr>
          </a:p>
          <a:p>
            <a:pPr indent="0" lvl="0" marL="0" rtl="0" algn="just">
              <a:spcBef>
                <a:spcPts val="0"/>
              </a:spcBef>
              <a:spcAft>
                <a:spcPts val="1200"/>
              </a:spcAft>
              <a:buNone/>
            </a:pPr>
            <a:r>
              <a:rPr b="1" lang="en-GB" sz="1250">
                <a:solidFill>
                  <a:srgbClr val="222222"/>
                </a:solidFill>
              </a:rPr>
              <a:t>Use specific examples whenever possible. For example, if you say that you have lots of experience working successfully on team projects, provide an example of a time you worked in a group and achieved success. </a:t>
            </a:r>
            <a:endParaRPr b="1"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311700" y="167350"/>
            <a:ext cx="480600" cy="37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100"/>
          </a:p>
        </p:txBody>
      </p:sp>
      <p:sp>
        <p:nvSpPr>
          <p:cNvPr id="184" name="Google Shape;184;p30"/>
          <p:cNvSpPr txBox="1"/>
          <p:nvPr>
            <p:ph idx="1" type="body"/>
          </p:nvPr>
        </p:nvSpPr>
        <p:spPr>
          <a:xfrm>
            <a:off x="311700" y="167350"/>
            <a:ext cx="3999900" cy="4401600"/>
          </a:xfrm>
          <a:prstGeom prst="rect">
            <a:avLst/>
          </a:prstGeom>
        </p:spPr>
        <p:txBody>
          <a:bodyPr anchorCtr="0" anchor="t" bIns="91425" lIns="91425" spcFirstLastPara="1" rIns="91425" wrap="square" tIns="91425">
            <a:normAutofit/>
          </a:bodyPr>
          <a:lstStyle/>
          <a:p>
            <a:pPr indent="0" lvl="0" marL="0" rtl="0" algn="just">
              <a:lnSpc>
                <a:spcPct val="115000"/>
              </a:lnSpc>
              <a:spcBef>
                <a:spcPts val="1200"/>
              </a:spcBef>
              <a:spcAft>
                <a:spcPts val="0"/>
              </a:spcAft>
              <a:buClr>
                <a:schemeClr val="dk1"/>
              </a:buClr>
              <a:buSzPts val="1100"/>
              <a:buFont typeface="Arial"/>
              <a:buNone/>
            </a:pPr>
            <a:r>
              <a:rPr b="1" lang="en-GB" sz="1550">
                <a:solidFill>
                  <a:srgbClr val="222222"/>
                </a:solidFill>
                <a:highlight>
                  <a:srgbClr val="FFFFFF"/>
                </a:highlight>
                <a:latin typeface="Times New Roman"/>
                <a:ea typeface="Times New Roman"/>
                <a:cs typeface="Times New Roman"/>
                <a:sym typeface="Times New Roman"/>
              </a:rPr>
              <a:t>Final Paragraph</a:t>
            </a:r>
            <a:endParaRPr b="1" sz="1550">
              <a:solidFill>
                <a:srgbClr val="222222"/>
              </a:solidFill>
              <a:highlight>
                <a:srgbClr val="FFFFFF"/>
              </a:highlight>
              <a:latin typeface="Times New Roman"/>
              <a:ea typeface="Times New Roman"/>
              <a:cs typeface="Times New Roman"/>
              <a:sym typeface="Times New Roman"/>
            </a:endParaRPr>
          </a:p>
          <a:p>
            <a:pPr indent="0" lvl="0" marL="0" rtl="0" algn="just">
              <a:spcBef>
                <a:spcPts val="1200"/>
              </a:spcBef>
              <a:spcAft>
                <a:spcPts val="0"/>
              </a:spcAft>
              <a:buClr>
                <a:schemeClr val="dk1"/>
              </a:buClr>
              <a:buSzPts val="1100"/>
              <a:buFont typeface="Arial"/>
              <a:buNone/>
            </a:pPr>
            <a:r>
              <a:rPr lang="en-GB" sz="1550">
                <a:solidFill>
                  <a:srgbClr val="222222"/>
                </a:solidFill>
                <a:highlight>
                  <a:srgbClr val="FFFFFF"/>
                </a:highlight>
                <a:latin typeface="Times New Roman"/>
                <a:ea typeface="Times New Roman"/>
                <a:cs typeface="Times New Roman"/>
                <a:sym typeface="Times New Roman"/>
              </a:rPr>
              <a:t>Conclude your </a:t>
            </a:r>
            <a:r>
              <a:rPr lang="en-GB" sz="1550">
                <a:solidFill>
                  <a:schemeClr val="dk1"/>
                </a:solidFill>
                <a:highlight>
                  <a:srgbClr val="FFFFFF"/>
                </a:highlight>
                <a:latin typeface="Times New Roman"/>
                <a:ea typeface="Times New Roman"/>
                <a:cs typeface="Times New Roman"/>
                <a:sym typeface="Times New Roman"/>
              </a:rPr>
              <a:t>application letter</a:t>
            </a:r>
            <a:r>
              <a:rPr lang="en-GB" sz="1550">
                <a:solidFill>
                  <a:srgbClr val="222222"/>
                </a:solidFill>
                <a:highlight>
                  <a:srgbClr val="FFFFFF"/>
                </a:highlight>
                <a:latin typeface="Times New Roman"/>
                <a:ea typeface="Times New Roman"/>
                <a:cs typeface="Times New Roman"/>
                <a:sym typeface="Times New Roman"/>
              </a:rPr>
              <a:t> by thanking and expecting that you will be considered for the position. Include information on how you will follow up.</a:t>
            </a:r>
            <a:endParaRPr sz="1550">
              <a:solidFill>
                <a:srgbClr val="222222"/>
              </a:solidFill>
              <a:highlight>
                <a:srgbClr val="FFFFFF"/>
              </a:highlight>
              <a:latin typeface="Times New Roman"/>
              <a:ea typeface="Times New Roman"/>
              <a:cs typeface="Times New Roman"/>
              <a:sym typeface="Times New Roman"/>
            </a:endParaRPr>
          </a:p>
          <a:p>
            <a:pPr indent="0" lvl="0" marL="0" rtl="0" algn="just">
              <a:spcBef>
                <a:spcPts val="1200"/>
              </a:spcBef>
              <a:spcAft>
                <a:spcPts val="0"/>
              </a:spcAft>
              <a:buClr>
                <a:schemeClr val="dk1"/>
              </a:buClr>
              <a:buSzPts val="1100"/>
              <a:buFont typeface="Arial"/>
              <a:buNone/>
            </a:pPr>
            <a:r>
              <a:rPr b="1" lang="en-GB" sz="1550">
                <a:solidFill>
                  <a:srgbClr val="222222"/>
                </a:solidFill>
                <a:highlight>
                  <a:srgbClr val="FFFFFF"/>
                </a:highlight>
                <a:latin typeface="Times New Roman"/>
                <a:ea typeface="Times New Roman"/>
                <a:cs typeface="Times New Roman"/>
                <a:sym typeface="Times New Roman"/>
              </a:rPr>
              <a:t>Complimentary Close</a:t>
            </a:r>
            <a:r>
              <a:rPr lang="en-GB" sz="1550">
                <a:solidFill>
                  <a:srgbClr val="222222"/>
                </a:solidFill>
                <a:highlight>
                  <a:srgbClr val="FFFFFF"/>
                </a:highlight>
                <a:latin typeface="Times New Roman"/>
                <a:ea typeface="Times New Roman"/>
                <a:cs typeface="Times New Roman"/>
                <a:sym typeface="Times New Roman"/>
              </a:rPr>
              <a:t> </a:t>
            </a:r>
            <a:endParaRPr sz="1550">
              <a:solidFill>
                <a:srgbClr val="222222"/>
              </a:solidFill>
              <a:highlight>
                <a:srgbClr val="FFFFFF"/>
              </a:highlight>
              <a:latin typeface="Times New Roman"/>
              <a:ea typeface="Times New Roman"/>
              <a:cs typeface="Times New Roman"/>
              <a:sym typeface="Times New Roman"/>
            </a:endParaRPr>
          </a:p>
          <a:p>
            <a:pPr indent="0" lvl="0" marL="0" rtl="0" algn="just">
              <a:spcBef>
                <a:spcPts val="1200"/>
              </a:spcBef>
              <a:spcAft>
                <a:spcPts val="0"/>
              </a:spcAft>
              <a:buClr>
                <a:schemeClr val="dk1"/>
              </a:buClr>
              <a:buSzPts val="1100"/>
              <a:buFont typeface="Arial"/>
              <a:buNone/>
            </a:pPr>
            <a:r>
              <a:rPr lang="en-GB" sz="1550">
                <a:solidFill>
                  <a:srgbClr val="222222"/>
                </a:solidFill>
                <a:highlight>
                  <a:srgbClr val="FFFFFF"/>
                </a:highlight>
                <a:latin typeface="Times New Roman"/>
                <a:ea typeface="Times New Roman"/>
                <a:cs typeface="Times New Roman"/>
                <a:sym typeface="Times New Roman"/>
              </a:rPr>
              <a:t>Sincerely,</a:t>
            </a:r>
            <a:endParaRPr sz="1550">
              <a:solidFill>
                <a:srgbClr val="222222"/>
              </a:solidFill>
              <a:highlight>
                <a:srgbClr val="FFFFFF"/>
              </a:highlight>
              <a:latin typeface="Times New Roman"/>
              <a:ea typeface="Times New Roman"/>
              <a:cs typeface="Times New Roman"/>
              <a:sym typeface="Times New Roman"/>
            </a:endParaRPr>
          </a:p>
          <a:p>
            <a:pPr indent="0" lvl="0" marL="0" rtl="0" algn="just">
              <a:spcBef>
                <a:spcPts val="1200"/>
              </a:spcBef>
              <a:spcAft>
                <a:spcPts val="0"/>
              </a:spcAft>
              <a:buClr>
                <a:schemeClr val="dk1"/>
              </a:buClr>
              <a:buSzPts val="1100"/>
              <a:buFont typeface="Arial"/>
              <a:buNone/>
            </a:pPr>
            <a:r>
              <a:rPr i="1" lang="en-GB" sz="1550">
                <a:solidFill>
                  <a:srgbClr val="222222"/>
                </a:solidFill>
                <a:highlight>
                  <a:srgbClr val="FFFFFF"/>
                </a:highlight>
                <a:latin typeface="Times New Roman"/>
                <a:ea typeface="Times New Roman"/>
                <a:cs typeface="Times New Roman"/>
                <a:sym typeface="Times New Roman"/>
              </a:rPr>
              <a:t>Signature (for a hard copy letter)</a:t>
            </a:r>
            <a:endParaRPr i="1" sz="1550">
              <a:solidFill>
                <a:srgbClr val="222222"/>
              </a:solidFill>
              <a:highlight>
                <a:srgbClr val="FFFFFF"/>
              </a:highlight>
              <a:latin typeface="Times New Roman"/>
              <a:ea typeface="Times New Roman"/>
              <a:cs typeface="Times New Roman"/>
              <a:sym typeface="Times New Roman"/>
            </a:endParaRPr>
          </a:p>
          <a:p>
            <a:pPr indent="0" lvl="0" marL="0" rtl="0" algn="just">
              <a:spcBef>
                <a:spcPts val="1200"/>
              </a:spcBef>
              <a:spcAft>
                <a:spcPts val="1200"/>
              </a:spcAft>
              <a:buNone/>
            </a:pPr>
            <a:r>
              <a:t/>
            </a:r>
            <a:endParaRPr sz="1900">
              <a:latin typeface="Times New Roman"/>
              <a:ea typeface="Times New Roman"/>
              <a:cs typeface="Times New Roman"/>
              <a:sym typeface="Times New Roman"/>
            </a:endParaRPr>
          </a:p>
        </p:txBody>
      </p:sp>
      <p:sp>
        <p:nvSpPr>
          <p:cNvPr id="185" name="Google Shape;185;p3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11700" y="122725"/>
            <a:ext cx="882000" cy="25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820"/>
          </a:p>
        </p:txBody>
      </p:sp>
      <p:sp>
        <p:nvSpPr>
          <p:cNvPr id="191" name="Google Shape;191;p31"/>
          <p:cNvSpPr txBox="1"/>
          <p:nvPr>
            <p:ph idx="1" type="body"/>
          </p:nvPr>
        </p:nvSpPr>
        <p:spPr>
          <a:xfrm>
            <a:off x="313200" y="122725"/>
            <a:ext cx="4183200" cy="43374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1200"/>
              </a:spcBef>
              <a:spcAft>
                <a:spcPts val="0"/>
              </a:spcAft>
              <a:buClr>
                <a:schemeClr val="dk1"/>
              </a:buClr>
              <a:buSzPct val="88000"/>
              <a:buFont typeface="Arial"/>
              <a:buNone/>
            </a:pPr>
            <a:r>
              <a:rPr b="1" lang="en-GB" sz="1250">
                <a:solidFill>
                  <a:schemeClr val="dk1"/>
                </a:solidFill>
                <a:highlight>
                  <a:srgbClr val="FFFFFF"/>
                </a:highlight>
                <a:latin typeface="Times New Roman"/>
                <a:ea typeface="Times New Roman"/>
                <a:cs typeface="Times New Roman"/>
                <a:sym typeface="Times New Roman"/>
              </a:rPr>
              <a:t>John Donaldson</a:t>
            </a:r>
            <a:endParaRPr b="1" sz="125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ct val="88000"/>
              <a:buFont typeface="Arial"/>
              <a:buNone/>
            </a:pPr>
            <a:r>
              <a:rPr b="1" lang="en-GB" sz="1250">
                <a:solidFill>
                  <a:schemeClr val="dk1"/>
                </a:solidFill>
                <a:highlight>
                  <a:srgbClr val="FFFFFF"/>
                </a:highlight>
                <a:latin typeface="Times New Roman"/>
                <a:ea typeface="Times New Roman"/>
                <a:cs typeface="Times New Roman"/>
                <a:sym typeface="Times New Roman"/>
              </a:rPr>
              <a:t>8 Sue Circle                                            </a:t>
            </a:r>
            <a:r>
              <a:rPr b="1" lang="en-GB" sz="1550">
                <a:solidFill>
                  <a:schemeClr val="dk1"/>
                </a:solidFill>
                <a:highlight>
                  <a:srgbClr val="FFFFFF"/>
                </a:highlight>
                <a:latin typeface="Times New Roman"/>
                <a:ea typeface="Times New Roman"/>
                <a:cs typeface="Times New Roman"/>
                <a:sym typeface="Times New Roman"/>
              </a:rPr>
              <a:t>sender’s address </a:t>
            </a:r>
            <a:endParaRPr b="1" sz="155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ct val="88000"/>
              <a:buFont typeface="Arial"/>
              <a:buNone/>
            </a:pPr>
            <a:r>
              <a:rPr b="1" lang="en-GB" sz="1250">
                <a:solidFill>
                  <a:schemeClr val="dk1"/>
                </a:solidFill>
                <a:highlight>
                  <a:srgbClr val="FFFFFF"/>
                </a:highlight>
                <a:latin typeface="Times New Roman"/>
                <a:ea typeface="Times New Roman"/>
                <a:cs typeface="Times New Roman"/>
                <a:sym typeface="Times New Roman"/>
              </a:rPr>
              <a:t>Smithtown, CA 08067</a:t>
            </a:r>
            <a:endParaRPr b="1" sz="125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ct val="88000"/>
              <a:buFont typeface="Arial"/>
              <a:buNone/>
            </a:pPr>
            <a:r>
              <a:rPr b="1" lang="en-GB" sz="1250">
                <a:solidFill>
                  <a:schemeClr val="dk1"/>
                </a:solidFill>
                <a:highlight>
                  <a:srgbClr val="FFFFFF"/>
                </a:highlight>
                <a:latin typeface="Times New Roman"/>
                <a:ea typeface="Times New Roman"/>
                <a:cs typeface="Times New Roman"/>
                <a:sym typeface="Times New Roman"/>
              </a:rPr>
              <a:t>909-555-5555</a:t>
            </a:r>
            <a:endParaRPr b="1" sz="125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ct val="88000"/>
              <a:buFont typeface="Arial"/>
              <a:buNone/>
            </a:pPr>
            <a:r>
              <a:rPr b="1" lang="en-GB" sz="1250">
                <a:solidFill>
                  <a:schemeClr val="dk1"/>
                </a:solidFill>
                <a:highlight>
                  <a:srgbClr val="FFFFFF"/>
                </a:highlight>
                <a:latin typeface="Times New Roman"/>
                <a:ea typeface="Times New Roman"/>
                <a:cs typeface="Times New Roman"/>
                <a:sym typeface="Times New Roman"/>
              </a:rPr>
              <a:t>john.donaldson@emailexample.com</a:t>
            </a:r>
            <a:endParaRPr b="1" sz="125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ct val="88000"/>
              <a:buFont typeface="Arial"/>
              <a:buNone/>
            </a:pPr>
            <a:r>
              <a:rPr b="1" lang="en-GB" sz="1250">
                <a:solidFill>
                  <a:schemeClr val="dk1"/>
                </a:solidFill>
                <a:highlight>
                  <a:srgbClr val="FFFFFF"/>
                </a:highlight>
                <a:latin typeface="Times New Roman"/>
                <a:ea typeface="Times New Roman"/>
                <a:cs typeface="Times New Roman"/>
                <a:sym typeface="Times New Roman"/>
              </a:rPr>
              <a:t>August 15, 2020</a:t>
            </a:r>
            <a:endParaRPr b="1" sz="125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t/>
            </a:r>
            <a:endParaRPr b="1">
              <a:solidFill>
                <a:schemeClr val="dk1"/>
              </a:solidFill>
            </a:endParaRPr>
          </a:p>
          <a:p>
            <a:pPr indent="0" lvl="0" marL="0" rtl="0" algn="l">
              <a:spcBef>
                <a:spcPts val="1200"/>
              </a:spcBef>
              <a:spcAft>
                <a:spcPts val="0"/>
              </a:spcAft>
              <a:buClr>
                <a:schemeClr val="dk1"/>
              </a:buClr>
              <a:buSzPct val="104761"/>
              <a:buFont typeface="Arial"/>
              <a:buNone/>
            </a:pPr>
            <a:r>
              <a:rPr b="1" lang="en-GB" sz="1050">
                <a:solidFill>
                  <a:schemeClr val="dk1"/>
                </a:solidFill>
                <a:highlight>
                  <a:srgbClr val="FFFFFF"/>
                </a:highlight>
              </a:rPr>
              <a:t>George Gilhooley</a:t>
            </a:r>
            <a:endParaRPr b="1" sz="1050">
              <a:solidFill>
                <a:schemeClr val="dk1"/>
              </a:solidFill>
              <a:highlight>
                <a:srgbClr val="FFFFFF"/>
              </a:highlight>
            </a:endParaRPr>
          </a:p>
          <a:p>
            <a:pPr indent="0" lvl="0" marL="0" rtl="0" algn="l">
              <a:spcBef>
                <a:spcPts val="1200"/>
              </a:spcBef>
              <a:spcAft>
                <a:spcPts val="0"/>
              </a:spcAft>
              <a:buClr>
                <a:schemeClr val="dk1"/>
              </a:buClr>
              <a:buSzPct val="104761"/>
              <a:buFont typeface="Arial"/>
              <a:buNone/>
            </a:pPr>
            <a:r>
              <a:rPr b="1" lang="en-GB" sz="1050">
                <a:solidFill>
                  <a:schemeClr val="dk1"/>
                </a:solidFill>
                <a:highlight>
                  <a:srgbClr val="FFFFFF"/>
                </a:highlight>
              </a:rPr>
              <a:t>Times Union</a:t>
            </a:r>
            <a:endParaRPr b="1" sz="1050">
              <a:solidFill>
                <a:schemeClr val="dk1"/>
              </a:solidFill>
              <a:highlight>
                <a:srgbClr val="FFFFFF"/>
              </a:highlight>
            </a:endParaRPr>
          </a:p>
          <a:p>
            <a:pPr indent="0" lvl="0" marL="0" rtl="0" algn="l">
              <a:spcBef>
                <a:spcPts val="1200"/>
              </a:spcBef>
              <a:spcAft>
                <a:spcPts val="0"/>
              </a:spcAft>
              <a:buClr>
                <a:schemeClr val="dk1"/>
              </a:buClr>
              <a:buSzPct val="104761"/>
              <a:buFont typeface="Arial"/>
              <a:buNone/>
            </a:pPr>
            <a:r>
              <a:rPr b="1" lang="en-GB" sz="1050">
                <a:solidFill>
                  <a:schemeClr val="dk1"/>
                </a:solidFill>
                <a:highlight>
                  <a:srgbClr val="FFFFFF"/>
                </a:highlight>
              </a:rPr>
              <a:t>87 Delaware Road                           </a:t>
            </a:r>
            <a:r>
              <a:rPr b="1" lang="en-GB" sz="1250">
                <a:solidFill>
                  <a:schemeClr val="dk1"/>
                </a:solidFill>
                <a:highlight>
                  <a:srgbClr val="FFFFFF"/>
                </a:highlight>
                <a:latin typeface="Times New Roman"/>
                <a:ea typeface="Times New Roman"/>
                <a:cs typeface="Times New Roman"/>
                <a:sym typeface="Times New Roman"/>
              </a:rPr>
              <a:t>address of the person or    </a:t>
            </a:r>
            <a:r>
              <a:rPr b="1" lang="en-GB" sz="1050">
                <a:solidFill>
                  <a:schemeClr val="dk1"/>
                </a:solidFill>
                <a:highlight>
                  <a:srgbClr val="FFFFFF"/>
                </a:highlight>
              </a:rPr>
              <a:t>  </a:t>
            </a:r>
            <a:endParaRPr b="1" sz="1050">
              <a:solidFill>
                <a:schemeClr val="dk1"/>
              </a:solidFill>
              <a:highlight>
                <a:srgbClr val="FFFFFF"/>
              </a:highlight>
            </a:endParaRPr>
          </a:p>
          <a:p>
            <a:pPr indent="0" lvl="0" marL="0" rtl="0" algn="l">
              <a:spcBef>
                <a:spcPts val="1200"/>
              </a:spcBef>
              <a:spcAft>
                <a:spcPts val="0"/>
              </a:spcAft>
              <a:buClr>
                <a:schemeClr val="dk1"/>
              </a:buClr>
              <a:buSzPct val="104761"/>
              <a:buFont typeface="Arial"/>
              <a:buNone/>
            </a:pPr>
            <a:r>
              <a:rPr b="1" lang="en-GB" sz="1050">
                <a:solidFill>
                  <a:schemeClr val="dk1"/>
                </a:solidFill>
                <a:highlight>
                  <a:srgbClr val="FFFFFF"/>
                </a:highlight>
              </a:rPr>
              <a:t>Hatfield, CA 08065                         </a:t>
            </a:r>
            <a:r>
              <a:rPr b="1" lang="en-GB" sz="1150">
                <a:solidFill>
                  <a:schemeClr val="dk1"/>
                </a:solidFill>
                <a:highlight>
                  <a:srgbClr val="FFFFFF"/>
                </a:highlight>
              </a:rPr>
              <a:t>Company you are writing t</a:t>
            </a:r>
            <a:endParaRPr b="1" sz="1050">
              <a:solidFill>
                <a:schemeClr val="dk1"/>
              </a:solidFill>
              <a:highlight>
                <a:srgbClr val="FFFFFF"/>
              </a:highlight>
            </a:endParaRPr>
          </a:p>
          <a:p>
            <a:pPr indent="0" lvl="0" marL="0" rtl="0" algn="l">
              <a:spcBef>
                <a:spcPts val="1200"/>
              </a:spcBef>
              <a:spcAft>
                <a:spcPts val="0"/>
              </a:spcAft>
              <a:buClr>
                <a:schemeClr val="dk1"/>
              </a:buClr>
              <a:buSzPct val="104761"/>
              <a:buFont typeface="Arial"/>
              <a:buNone/>
            </a:pPr>
            <a:r>
              <a:t/>
            </a:r>
            <a:endParaRPr b="1" sz="1050">
              <a:solidFill>
                <a:schemeClr val="dk1"/>
              </a:solidFill>
              <a:highlight>
                <a:srgbClr val="FFFFFF"/>
              </a:highlight>
            </a:endParaRPr>
          </a:p>
          <a:p>
            <a:pPr indent="0" lvl="0" marL="0" rtl="0" algn="l">
              <a:spcBef>
                <a:spcPts val="1200"/>
              </a:spcBef>
              <a:spcAft>
                <a:spcPts val="0"/>
              </a:spcAft>
              <a:buClr>
                <a:schemeClr val="dk1"/>
              </a:buClr>
              <a:buSzPct val="104761"/>
              <a:buFont typeface="Arial"/>
              <a:buNone/>
            </a:pPr>
            <a:r>
              <a:t/>
            </a:r>
            <a:endParaRPr b="1" sz="1050">
              <a:solidFill>
                <a:schemeClr val="dk1"/>
              </a:solidFill>
              <a:highlight>
                <a:srgbClr val="FFFFFF"/>
              </a:highlight>
            </a:endParaRPr>
          </a:p>
          <a:p>
            <a:pPr indent="0" lvl="0" marL="0" rtl="0" algn="l">
              <a:lnSpc>
                <a:spcPct val="100000"/>
              </a:lnSpc>
              <a:spcBef>
                <a:spcPts val="1200"/>
              </a:spcBef>
              <a:spcAft>
                <a:spcPts val="1200"/>
              </a:spcAft>
              <a:buNone/>
            </a:pPr>
            <a:r>
              <a:t/>
            </a:r>
            <a:endParaRPr b="1"/>
          </a:p>
        </p:txBody>
      </p:sp>
      <p:sp>
        <p:nvSpPr>
          <p:cNvPr id="192" name="Google Shape;192;p31"/>
          <p:cNvSpPr txBox="1"/>
          <p:nvPr>
            <p:ph idx="2" type="body"/>
          </p:nvPr>
        </p:nvSpPr>
        <p:spPr>
          <a:xfrm>
            <a:off x="4649100" y="178525"/>
            <a:ext cx="4183200" cy="4875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GB">
                <a:solidFill>
                  <a:schemeClr val="dk1"/>
                </a:solidFill>
                <a:latin typeface="Times New Roman"/>
                <a:ea typeface="Times New Roman"/>
                <a:cs typeface="Times New Roman"/>
                <a:sym typeface="Times New Roman"/>
              </a:rPr>
              <a:t>Subject : Application for the post of ________.</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a:solidFill>
                  <a:schemeClr val="dk1"/>
                </a:solidFill>
                <a:latin typeface="Times New Roman"/>
                <a:ea typeface="Times New Roman"/>
                <a:cs typeface="Times New Roman"/>
                <a:sym typeface="Times New Roman"/>
              </a:rPr>
              <a:t>Reference: Your advertisement appeared in ___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a:solidFill>
                  <a:schemeClr val="dk1"/>
                </a:solidFill>
                <a:latin typeface="Times New Roman"/>
                <a:ea typeface="Times New Roman"/>
                <a:cs typeface="Times New Roman"/>
                <a:sym typeface="Times New Roman"/>
              </a:rPr>
              <a:t>                   </a:t>
            </a:r>
            <a:r>
              <a:rPr b="1" lang="en-GB">
                <a:solidFill>
                  <a:schemeClr val="dk1"/>
                </a:solidFill>
                <a:latin typeface="Times New Roman"/>
                <a:ea typeface="Times New Roman"/>
                <a:cs typeface="Times New Roman"/>
                <a:sym typeface="Times New Roman"/>
              </a:rPr>
              <a:t>d</a:t>
            </a:r>
            <a:r>
              <a:rPr b="1" lang="en-GB">
                <a:solidFill>
                  <a:schemeClr val="dk1"/>
                </a:solidFill>
                <a:latin typeface="Times New Roman"/>
                <a:ea typeface="Times New Roman"/>
                <a:cs typeface="Times New Roman"/>
                <a:sym typeface="Times New Roman"/>
              </a:rPr>
              <a:t>ated_________.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sz="1350">
                <a:solidFill>
                  <a:schemeClr val="dk1"/>
                </a:solidFill>
                <a:latin typeface="Times New Roman"/>
                <a:ea typeface="Times New Roman"/>
                <a:cs typeface="Times New Roman"/>
                <a:sym typeface="Times New Roman"/>
              </a:rPr>
              <a:t>Dear Mr./Ms./Mrs. {Recipient's Name} ( Salutation)</a:t>
            </a:r>
            <a:endParaRPr b="1" sz="135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sz="1350">
                <a:solidFill>
                  <a:schemeClr val="dk1"/>
                </a:solidFill>
                <a:latin typeface="Times New Roman"/>
                <a:ea typeface="Times New Roman"/>
                <a:cs typeface="Times New Roman"/>
                <a:sym typeface="Times New Roman"/>
              </a:rPr>
              <a:t>Body of the letter.</a:t>
            </a:r>
            <a:endParaRPr b="1" sz="135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sz="135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sz="1350">
                <a:solidFill>
                  <a:schemeClr val="dk1"/>
                </a:solidFill>
                <a:latin typeface="Times New Roman"/>
                <a:ea typeface="Times New Roman"/>
                <a:cs typeface="Times New Roman"/>
                <a:sym typeface="Times New Roman"/>
              </a:rPr>
              <a:t>Thanking you. </a:t>
            </a:r>
            <a:endParaRPr b="1" sz="135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sz="1350">
              <a:solidFill>
                <a:schemeClr val="dk1"/>
              </a:solidFill>
              <a:latin typeface="Times New Roman"/>
              <a:ea typeface="Times New Roman"/>
              <a:cs typeface="Times New Roman"/>
              <a:sym typeface="Times New Roman"/>
            </a:endParaRPr>
          </a:p>
          <a:p>
            <a:pPr indent="0" lvl="0" marL="0" rtl="0" algn="just">
              <a:spcBef>
                <a:spcPts val="1200"/>
              </a:spcBef>
              <a:spcAft>
                <a:spcPts val="0"/>
              </a:spcAft>
              <a:buClr>
                <a:schemeClr val="dk1"/>
              </a:buClr>
              <a:buSzPct val="70967"/>
              <a:buFont typeface="Arial"/>
              <a:buNone/>
            </a:pPr>
            <a:r>
              <a:rPr b="1" lang="en-GB" sz="1550">
                <a:solidFill>
                  <a:schemeClr val="dk1"/>
                </a:solidFill>
                <a:highlight>
                  <a:schemeClr val="lt1"/>
                </a:highlight>
                <a:latin typeface="Times New Roman"/>
                <a:ea typeface="Times New Roman"/>
                <a:cs typeface="Times New Roman"/>
                <a:sym typeface="Times New Roman"/>
              </a:rPr>
              <a:t>Complimentary Close </a:t>
            </a:r>
            <a:endParaRPr b="1" sz="1550">
              <a:solidFill>
                <a:schemeClr val="dk1"/>
              </a:solidFill>
              <a:highlight>
                <a:schemeClr val="lt1"/>
              </a:highlight>
              <a:latin typeface="Times New Roman"/>
              <a:ea typeface="Times New Roman"/>
              <a:cs typeface="Times New Roman"/>
              <a:sym typeface="Times New Roman"/>
            </a:endParaRPr>
          </a:p>
          <a:p>
            <a:pPr indent="0" lvl="0" marL="0" rtl="0" algn="just">
              <a:spcBef>
                <a:spcPts val="1200"/>
              </a:spcBef>
              <a:spcAft>
                <a:spcPts val="0"/>
              </a:spcAft>
              <a:buClr>
                <a:schemeClr val="dk1"/>
              </a:buClr>
              <a:buSzPct val="70967"/>
              <a:buFont typeface="Arial"/>
              <a:buNone/>
            </a:pPr>
            <a:r>
              <a:rPr b="1" lang="en-GB" sz="1550">
                <a:solidFill>
                  <a:schemeClr val="dk1"/>
                </a:solidFill>
                <a:highlight>
                  <a:schemeClr val="lt1"/>
                </a:highlight>
                <a:latin typeface="Times New Roman"/>
                <a:ea typeface="Times New Roman"/>
                <a:cs typeface="Times New Roman"/>
                <a:sym typeface="Times New Roman"/>
              </a:rPr>
              <a:t>Sincerely,</a:t>
            </a:r>
            <a:endParaRPr b="1" sz="1550">
              <a:solidFill>
                <a:schemeClr val="dk1"/>
              </a:solidFill>
              <a:highlight>
                <a:schemeClr val="lt1"/>
              </a:highlight>
              <a:latin typeface="Times New Roman"/>
              <a:ea typeface="Times New Roman"/>
              <a:cs typeface="Times New Roman"/>
              <a:sym typeface="Times New Roman"/>
            </a:endParaRPr>
          </a:p>
          <a:p>
            <a:pPr indent="0" lvl="0" marL="0" rtl="0" algn="just">
              <a:spcBef>
                <a:spcPts val="1200"/>
              </a:spcBef>
              <a:spcAft>
                <a:spcPts val="0"/>
              </a:spcAft>
              <a:buNone/>
            </a:pPr>
            <a:r>
              <a:rPr b="1" i="1" lang="en-GB" sz="1550">
                <a:solidFill>
                  <a:schemeClr val="dk1"/>
                </a:solidFill>
                <a:highlight>
                  <a:schemeClr val="lt1"/>
                </a:highlight>
                <a:latin typeface="Times New Roman"/>
                <a:ea typeface="Times New Roman"/>
                <a:cs typeface="Times New Roman"/>
                <a:sym typeface="Times New Roman"/>
              </a:rPr>
              <a:t>Signature </a:t>
            </a:r>
            <a:endParaRPr b="1" i="1" sz="1550">
              <a:solidFill>
                <a:schemeClr val="dk1"/>
              </a:solidFill>
              <a:highlight>
                <a:schemeClr val="lt1"/>
              </a:highlight>
              <a:latin typeface="Times New Roman"/>
              <a:ea typeface="Times New Roman"/>
              <a:cs typeface="Times New Roman"/>
              <a:sym typeface="Times New Roman"/>
            </a:endParaRPr>
          </a:p>
          <a:p>
            <a:pPr indent="0" lvl="0" marL="0" rtl="0" algn="just">
              <a:spcBef>
                <a:spcPts val="1200"/>
              </a:spcBef>
              <a:spcAft>
                <a:spcPts val="0"/>
              </a:spcAft>
              <a:buNone/>
            </a:pPr>
            <a:r>
              <a:rPr b="1" i="1" lang="en-GB" sz="1550">
                <a:solidFill>
                  <a:schemeClr val="dk1"/>
                </a:solidFill>
                <a:highlight>
                  <a:schemeClr val="lt1"/>
                </a:highlight>
                <a:latin typeface="Times New Roman"/>
                <a:ea typeface="Times New Roman"/>
                <a:cs typeface="Times New Roman"/>
                <a:sym typeface="Times New Roman"/>
              </a:rPr>
              <a:t>(Name)</a:t>
            </a:r>
            <a:endParaRPr b="1" i="1" sz="1550">
              <a:solidFill>
                <a:schemeClr val="dk1"/>
              </a:solidFill>
              <a:highlight>
                <a:schemeClr val="lt1"/>
              </a:highlight>
              <a:latin typeface="Times New Roman"/>
              <a:ea typeface="Times New Roman"/>
              <a:cs typeface="Times New Roman"/>
              <a:sym typeface="Times New Roman"/>
            </a:endParaRPr>
          </a:p>
          <a:p>
            <a:pPr indent="0" lvl="0" marL="0" rtl="0" algn="just">
              <a:spcBef>
                <a:spcPts val="1200"/>
              </a:spcBef>
              <a:spcAft>
                <a:spcPts val="1200"/>
              </a:spcAft>
              <a:buClr>
                <a:schemeClr val="dk1"/>
              </a:buClr>
              <a:buSzPct val="70967"/>
              <a:buFont typeface="Arial"/>
              <a:buNone/>
            </a:pPr>
            <a:r>
              <a:rPr b="1" i="1" lang="en-GB" sz="1550">
                <a:solidFill>
                  <a:schemeClr val="dk1"/>
                </a:solidFill>
                <a:highlight>
                  <a:schemeClr val="lt1"/>
                </a:highlight>
                <a:latin typeface="Times New Roman"/>
                <a:ea typeface="Times New Roman"/>
                <a:cs typeface="Times New Roman"/>
                <a:sym typeface="Times New Roman"/>
              </a:rPr>
              <a:t>Attachments:</a:t>
            </a:r>
            <a:endParaRPr b="1" i="1" sz="1550">
              <a:solidFill>
                <a:schemeClr val="dk1"/>
              </a:solidFill>
              <a:highlight>
                <a:schemeClr val="lt1"/>
              </a:highlight>
              <a:latin typeface="Times New Roman"/>
              <a:ea typeface="Times New Roman"/>
              <a:cs typeface="Times New Roman"/>
              <a:sym typeface="Times New Roman"/>
            </a:endParaRPr>
          </a:p>
        </p:txBody>
      </p:sp>
      <p:cxnSp>
        <p:nvCxnSpPr>
          <p:cNvPr id="193" name="Google Shape;193;p31"/>
          <p:cNvCxnSpPr/>
          <p:nvPr/>
        </p:nvCxnSpPr>
        <p:spPr>
          <a:xfrm>
            <a:off x="2833950" y="278925"/>
            <a:ext cx="33600" cy="1930200"/>
          </a:xfrm>
          <a:prstGeom prst="straightConnector1">
            <a:avLst/>
          </a:prstGeom>
          <a:noFill/>
          <a:ln cap="flat" cmpd="sng" w="9525">
            <a:solidFill>
              <a:schemeClr val="dk2"/>
            </a:solidFill>
            <a:prstDash val="solid"/>
            <a:round/>
            <a:headEnd len="med" w="med" type="none"/>
            <a:tailEnd len="med" w="med" type="none"/>
          </a:ln>
        </p:spPr>
      </p:cxnSp>
      <p:cxnSp>
        <p:nvCxnSpPr>
          <p:cNvPr id="194" name="Google Shape;194;p31"/>
          <p:cNvCxnSpPr/>
          <p:nvPr/>
        </p:nvCxnSpPr>
        <p:spPr>
          <a:xfrm flipH="1" rot="10800000">
            <a:off x="2164500" y="323625"/>
            <a:ext cx="647100" cy="11100"/>
          </a:xfrm>
          <a:prstGeom prst="straightConnector1">
            <a:avLst/>
          </a:prstGeom>
          <a:noFill/>
          <a:ln cap="flat" cmpd="sng" w="9525">
            <a:solidFill>
              <a:schemeClr val="dk2"/>
            </a:solidFill>
            <a:prstDash val="solid"/>
            <a:round/>
            <a:headEnd len="med" w="med" type="none"/>
            <a:tailEnd len="med" w="med" type="none"/>
          </a:ln>
        </p:spPr>
      </p:cxnSp>
      <p:cxnSp>
        <p:nvCxnSpPr>
          <p:cNvPr id="195" name="Google Shape;195;p31"/>
          <p:cNvCxnSpPr/>
          <p:nvPr/>
        </p:nvCxnSpPr>
        <p:spPr>
          <a:xfrm>
            <a:off x="2142200" y="2175675"/>
            <a:ext cx="725100" cy="22200"/>
          </a:xfrm>
          <a:prstGeom prst="straightConnector1">
            <a:avLst/>
          </a:prstGeom>
          <a:noFill/>
          <a:ln cap="flat" cmpd="sng" w="9525">
            <a:solidFill>
              <a:schemeClr val="dk2"/>
            </a:solidFill>
            <a:prstDash val="solid"/>
            <a:round/>
            <a:headEnd len="med" w="med" type="none"/>
            <a:tailEnd len="med" w="med" type="none"/>
          </a:ln>
        </p:spPr>
      </p:cxnSp>
      <p:cxnSp>
        <p:nvCxnSpPr>
          <p:cNvPr id="196" name="Google Shape;196;p31"/>
          <p:cNvCxnSpPr/>
          <p:nvPr/>
        </p:nvCxnSpPr>
        <p:spPr>
          <a:xfrm>
            <a:off x="1673600" y="2633125"/>
            <a:ext cx="780900" cy="22200"/>
          </a:xfrm>
          <a:prstGeom prst="straightConnector1">
            <a:avLst/>
          </a:prstGeom>
          <a:noFill/>
          <a:ln cap="flat" cmpd="sng" w="9525">
            <a:solidFill>
              <a:schemeClr val="dk2"/>
            </a:solidFill>
            <a:prstDash val="solid"/>
            <a:round/>
            <a:headEnd len="med" w="med" type="none"/>
            <a:tailEnd len="med" w="med" type="none"/>
          </a:ln>
        </p:spPr>
      </p:cxnSp>
      <p:cxnSp>
        <p:nvCxnSpPr>
          <p:cNvPr id="197" name="Google Shape;197;p31"/>
          <p:cNvCxnSpPr/>
          <p:nvPr/>
        </p:nvCxnSpPr>
        <p:spPr>
          <a:xfrm>
            <a:off x="2443450" y="2655425"/>
            <a:ext cx="0" cy="1260900"/>
          </a:xfrm>
          <a:prstGeom prst="straightConnector1">
            <a:avLst/>
          </a:prstGeom>
          <a:noFill/>
          <a:ln cap="flat" cmpd="sng" w="9525">
            <a:solidFill>
              <a:schemeClr val="dk2"/>
            </a:solidFill>
            <a:prstDash val="solid"/>
            <a:round/>
            <a:headEnd len="med" w="med" type="none"/>
            <a:tailEnd len="med" w="med" type="none"/>
          </a:ln>
        </p:spPr>
      </p:cxnSp>
      <p:cxnSp>
        <p:nvCxnSpPr>
          <p:cNvPr id="198" name="Google Shape;198;p31"/>
          <p:cNvCxnSpPr/>
          <p:nvPr/>
        </p:nvCxnSpPr>
        <p:spPr>
          <a:xfrm>
            <a:off x="1740525" y="3971975"/>
            <a:ext cx="702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1388"/>
          </a:p>
        </p:txBody>
      </p:sp>
      <p:sp>
        <p:nvSpPr>
          <p:cNvPr id="62" name="Google Shape;62;p14"/>
          <p:cNvSpPr txBox="1"/>
          <p:nvPr>
            <p:ph idx="1" type="body"/>
          </p:nvPr>
        </p:nvSpPr>
        <p:spPr>
          <a:xfrm>
            <a:off x="311700" y="167350"/>
            <a:ext cx="3999900" cy="4719600"/>
          </a:xfrm>
          <a:prstGeom prst="rect">
            <a:avLst/>
          </a:prstGeom>
          <a:solidFill>
            <a:srgbClr val="FCE5CD"/>
          </a:solidFill>
        </p:spPr>
        <p:txBody>
          <a:bodyPr anchorCtr="0" anchor="t" bIns="91425" lIns="91425" spcFirstLastPara="1" rIns="91425" wrap="square" tIns="91425">
            <a:normAutofit/>
          </a:bodyPr>
          <a:lstStyle/>
          <a:p>
            <a:pPr indent="0" lvl="0" marL="0" rtl="0" algn="just">
              <a:spcBef>
                <a:spcPts val="0"/>
              </a:spcBef>
              <a:spcAft>
                <a:spcPts val="0"/>
              </a:spcAft>
              <a:buNone/>
            </a:pPr>
            <a:r>
              <a:rPr b="1" lang="en-GB" sz="1500">
                <a:solidFill>
                  <a:srgbClr val="202124"/>
                </a:solidFill>
                <a:highlight>
                  <a:srgbClr val="FFFFFF"/>
                </a:highlight>
                <a:latin typeface="Times New Roman"/>
                <a:ea typeface="Times New Roman"/>
                <a:cs typeface="Times New Roman"/>
                <a:sym typeface="Times New Roman"/>
              </a:rPr>
              <a:t>A job application letter (also known as a cover letter) is a letter you send with your resume to provide information on your skills and experience. </a:t>
            </a:r>
            <a:endParaRPr b="1" sz="1500">
              <a:solidFill>
                <a:srgbClr val="202124"/>
              </a:solidFill>
              <a:highlight>
                <a:srgbClr val="FFFFFF"/>
              </a:highlight>
              <a:latin typeface="Times New Roman"/>
              <a:ea typeface="Times New Roman"/>
              <a:cs typeface="Times New Roman"/>
              <a:sym typeface="Times New Roman"/>
            </a:endParaRPr>
          </a:p>
          <a:p>
            <a:pPr indent="0" lvl="0" marL="0" rtl="0" algn="just">
              <a:spcBef>
                <a:spcPts val="1200"/>
              </a:spcBef>
              <a:spcAft>
                <a:spcPts val="1200"/>
              </a:spcAft>
              <a:buNone/>
            </a:pPr>
            <a:r>
              <a:rPr b="1" lang="en-GB" sz="1500">
                <a:solidFill>
                  <a:srgbClr val="202124"/>
                </a:solidFill>
                <a:highlight>
                  <a:srgbClr val="FFFFFF"/>
                </a:highlight>
                <a:latin typeface="Times New Roman"/>
                <a:ea typeface="Times New Roman"/>
                <a:cs typeface="Times New Roman"/>
                <a:sym typeface="Times New Roman"/>
              </a:rPr>
              <a:t>This letter is your chance to “sell” yourself to an employer, explaining why you are an ideal candidate for a position.</a:t>
            </a:r>
            <a:endParaRPr b="1" sz="1700">
              <a:latin typeface="Times New Roman"/>
              <a:ea typeface="Times New Roman"/>
              <a:cs typeface="Times New Roman"/>
              <a:sym typeface="Times New Roman"/>
            </a:endParaRPr>
          </a:p>
        </p:txBody>
      </p:sp>
      <p:sp>
        <p:nvSpPr>
          <p:cNvPr id="63" name="Google Shape;63;p1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4" name="Google Shape;64;p14"/>
          <p:cNvPicPr preferRelativeResize="0"/>
          <p:nvPr/>
        </p:nvPicPr>
        <p:blipFill>
          <a:blip r:embed="rId3">
            <a:alphaModFix/>
          </a:blip>
          <a:stretch>
            <a:fillRect/>
          </a:stretch>
        </p:blipFill>
        <p:spPr>
          <a:xfrm>
            <a:off x="4832400" y="0"/>
            <a:ext cx="4311601"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311700" y="145050"/>
            <a:ext cx="915600" cy="256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sz="900"/>
          </a:p>
        </p:txBody>
      </p:sp>
      <p:sp>
        <p:nvSpPr>
          <p:cNvPr id="204" name="Google Shape;204;p32"/>
          <p:cNvSpPr txBox="1"/>
          <p:nvPr>
            <p:ph idx="1" type="body"/>
          </p:nvPr>
        </p:nvSpPr>
        <p:spPr>
          <a:xfrm>
            <a:off x="0" y="150"/>
            <a:ext cx="9144000" cy="5143500"/>
          </a:xfrm>
          <a:prstGeom prst="rect">
            <a:avLst/>
          </a:prstGeom>
        </p:spPr>
        <p:txBody>
          <a:bodyPr anchorCtr="0" anchor="t" bIns="91425" lIns="91425" spcFirstLastPara="1" rIns="91425" wrap="square" tIns="91425">
            <a:noAutofit/>
          </a:bodyPr>
          <a:lstStyle/>
          <a:p>
            <a:pPr indent="0" lvl="0" marL="0" rtl="0" algn="just">
              <a:lnSpc>
                <a:spcPct val="95000"/>
              </a:lnSpc>
              <a:spcBef>
                <a:spcPts val="600"/>
              </a:spcBef>
              <a:spcAft>
                <a:spcPts val="0"/>
              </a:spcAft>
              <a:buSzPts val="935"/>
              <a:buNone/>
            </a:pPr>
            <a:r>
              <a:rPr b="1" lang="en-GB" sz="1800">
                <a:solidFill>
                  <a:srgbClr val="090A0B"/>
                </a:solidFill>
                <a:latin typeface="Times New Roman"/>
                <a:ea typeface="Times New Roman"/>
                <a:cs typeface="Times New Roman"/>
                <a:sym typeface="Times New Roman"/>
              </a:rPr>
              <a:t>Job  </a:t>
            </a:r>
            <a:r>
              <a:rPr b="1" lang="en-GB" sz="1786">
                <a:solidFill>
                  <a:srgbClr val="090A0B"/>
                </a:solidFill>
                <a:latin typeface="Times New Roman"/>
                <a:ea typeface="Times New Roman"/>
                <a:cs typeface="Times New Roman"/>
                <a:sym typeface="Times New Roman"/>
              </a:rPr>
              <a:t>application letter sample - 1</a:t>
            </a:r>
            <a:endParaRPr b="1" sz="1786">
              <a:solidFill>
                <a:srgbClr val="090A0B"/>
              </a:solidFill>
              <a:latin typeface="Times New Roman"/>
              <a:ea typeface="Times New Roman"/>
              <a:cs typeface="Times New Roman"/>
              <a:sym typeface="Times New Roman"/>
            </a:endParaRPr>
          </a:p>
          <a:p>
            <a:pPr indent="0" lvl="0" marL="0" rtl="0" algn="just">
              <a:lnSpc>
                <a:spcPct val="95000"/>
              </a:lnSpc>
              <a:spcBef>
                <a:spcPts val="600"/>
              </a:spcBef>
              <a:spcAft>
                <a:spcPts val="0"/>
              </a:spcAft>
              <a:buClr>
                <a:schemeClr val="dk1"/>
              </a:buClr>
              <a:buSzPts val="935"/>
              <a:buFont typeface="Arial"/>
              <a:buNone/>
            </a:pPr>
            <a:r>
              <a:t/>
            </a:r>
            <a:endParaRPr b="1" sz="1786">
              <a:solidFill>
                <a:srgbClr val="090A0B"/>
              </a:solidFill>
              <a:latin typeface="Times New Roman"/>
              <a:ea typeface="Times New Roman"/>
              <a:cs typeface="Times New Roman"/>
              <a:sym typeface="Times New Roman"/>
            </a:endParaRPr>
          </a:p>
          <a:p>
            <a:pPr indent="0" lvl="0" marL="0" rtl="0" algn="just">
              <a:lnSpc>
                <a:spcPct val="95000"/>
              </a:lnSpc>
              <a:spcBef>
                <a:spcPts val="200"/>
              </a:spcBef>
              <a:spcAft>
                <a:spcPts val="0"/>
              </a:spcAft>
              <a:buClr>
                <a:schemeClr val="dk1"/>
              </a:buClr>
              <a:buSzPts val="935"/>
              <a:buFont typeface="Arial"/>
              <a:buNone/>
            </a:pPr>
            <a:r>
              <a:rPr b="1" lang="en-GB" sz="1829">
                <a:solidFill>
                  <a:schemeClr val="dk1"/>
                </a:solidFill>
                <a:highlight>
                  <a:srgbClr val="F4F8FB"/>
                </a:highlight>
                <a:latin typeface="Times New Roman"/>
                <a:ea typeface="Times New Roman"/>
                <a:cs typeface="Times New Roman"/>
                <a:sym typeface="Times New Roman"/>
              </a:rPr>
              <a:t>Subject: Application for the Role of {Sales Manager} at XYZ Ltd.</a:t>
            </a:r>
            <a:endParaRPr b="1" sz="1829">
              <a:solidFill>
                <a:schemeClr val="dk1"/>
              </a:solidFill>
              <a:highlight>
                <a:srgbClr val="F4F8FB"/>
              </a:highlight>
              <a:latin typeface="Times New Roman"/>
              <a:ea typeface="Times New Roman"/>
              <a:cs typeface="Times New Roman"/>
              <a:sym typeface="Times New Roman"/>
            </a:endParaRPr>
          </a:p>
          <a:p>
            <a:pPr indent="0" lvl="0" marL="0" rtl="0" algn="just">
              <a:lnSpc>
                <a:spcPct val="95000"/>
              </a:lnSpc>
              <a:spcBef>
                <a:spcPts val="1800"/>
              </a:spcBef>
              <a:spcAft>
                <a:spcPts val="0"/>
              </a:spcAft>
              <a:buClr>
                <a:schemeClr val="dk1"/>
              </a:buClr>
              <a:buSzPts val="935"/>
              <a:buFont typeface="Arial"/>
              <a:buNone/>
            </a:pPr>
            <a:r>
              <a:rPr b="1" lang="en-GB" sz="1829">
                <a:solidFill>
                  <a:schemeClr val="dk1"/>
                </a:solidFill>
                <a:highlight>
                  <a:srgbClr val="F4F8FB"/>
                </a:highlight>
                <a:latin typeface="Times New Roman"/>
                <a:ea typeface="Times New Roman"/>
                <a:cs typeface="Times New Roman"/>
                <a:sym typeface="Times New Roman"/>
              </a:rPr>
              <a:t>Dear Mr./Ms./Mrs. {Recipient's Name},</a:t>
            </a:r>
            <a:endParaRPr b="1" sz="1829">
              <a:solidFill>
                <a:schemeClr val="dk1"/>
              </a:solidFill>
              <a:highlight>
                <a:srgbClr val="F4F8FB"/>
              </a:highlight>
              <a:latin typeface="Times New Roman"/>
              <a:ea typeface="Times New Roman"/>
              <a:cs typeface="Times New Roman"/>
              <a:sym typeface="Times New Roman"/>
            </a:endParaRPr>
          </a:p>
          <a:p>
            <a:pPr indent="0" lvl="0" marL="0" rtl="0" algn="just">
              <a:lnSpc>
                <a:spcPct val="95000"/>
              </a:lnSpc>
              <a:spcBef>
                <a:spcPts val="1800"/>
              </a:spcBef>
              <a:spcAft>
                <a:spcPts val="0"/>
              </a:spcAft>
              <a:buClr>
                <a:schemeClr val="dk1"/>
              </a:buClr>
              <a:buSzPts val="935"/>
              <a:buFont typeface="Arial"/>
              <a:buNone/>
            </a:pPr>
            <a:r>
              <a:rPr b="1" lang="en-GB" sz="1829">
                <a:solidFill>
                  <a:schemeClr val="dk1"/>
                </a:solidFill>
                <a:highlight>
                  <a:srgbClr val="F4F8FB"/>
                </a:highlight>
                <a:latin typeface="Times New Roman"/>
                <a:ea typeface="Times New Roman"/>
                <a:cs typeface="Times New Roman"/>
                <a:sym typeface="Times New Roman"/>
              </a:rPr>
              <a:t>This is with reference to your job requirement on {portal name} for the role of Sales Manager. I truly believe that my qualifications and experience make me a perfect candidate for the job.</a:t>
            </a:r>
            <a:endParaRPr b="1" sz="1829">
              <a:solidFill>
                <a:schemeClr val="dk1"/>
              </a:solidFill>
              <a:highlight>
                <a:srgbClr val="F4F8FB"/>
              </a:highlight>
              <a:latin typeface="Times New Roman"/>
              <a:ea typeface="Times New Roman"/>
              <a:cs typeface="Times New Roman"/>
              <a:sym typeface="Times New Roman"/>
            </a:endParaRPr>
          </a:p>
          <a:p>
            <a:pPr indent="0" lvl="0" marL="0" rtl="0" algn="just">
              <a:lnSpc>
                <a:spcPct val="95000"/>
              </a:lnSpc>
              <a:spcBef>
                <a:spcPts val="1800"/>
              </a:spcBef>
              <a:spcAft>
                <a:spcPts val="0"/>
              </a:spcAft>
              <a:buClr>
                <a:schemeClr val="dk1"/>
              </a:buClr>
              <a:buSzPts val="935"/>
              <a:buFont typeface="Arial"/>
              <a:buNone/>
            </a:pPr>
            <a:r>
              <a:rPr b="1" lang="en-GB" sz="1829">
                <a:solidFill>
                  <a:schemeClr val="dk1"/>
                </a:solidFill>
                <a:highlight>
                  <a:srgbClr val="F4F8FB"/>
                </a:highlight>
                <a:latin typeface="Times New Roman"/>
                <a:ea typeface="Times New Roman"/>
                <a:cs typeface="Times New Roman"/>
                <a:sym typeface="Times New Roman"/>
              </a:rPr>
              <a:t>I completed my MBA in Sales and Marketing from {Institute Name}. I have worked as an Area Sales Manager and Assistant Marketing Manager at {Company Name}. During my stint as Area Sales Manager, I conceptualised and executed a Customer Engagement Program that resulted in higher sales. As Assistant Marketing Manager, I worked on the planning and execution of a new product launch. With 4 years of experience in sales and marketing, I have an in-depth understanding of the process. I am confident that I will be the right fit for the job.</a:t>
            </a:r>
            <a:endParaRPr b="1" sz="1829">
              <a:solidFill>
                <a:schemeClr val="dk1"/>
              </a:solidFill>
              <a:highlight>
                <a:srgbClr val="F4F8FB"/>
              </a:highlight>
              <a:latin typeface="Times New Roman"/>
              <a:ea typeface="Times New Roman"/>
              <a:cs typeface="Times New Roman"/>
              <a:sym typeface="Times New Roman"/>
            </a:endParaRPr>
          </a:p>
          <a:p>
            <a:pPr indent="0" lvl="0" marL="0" rtl="0" algn="l">
              <a:lnSpc>
                <a:spcPct val="95000"/>
              </a:lnSpc>
              <a:spcBef>
                <a:spcPts val="1800"/>
              </a:spcBef>
              <a:spcAft>
                <a:spcPts val="1200"/>
              </a:spcAft>
              <a:buSzPts val="935"/>
              <a:buNone/>
            </a:pPr>
            <a:r>
              <a:t/>
            </a:r>
            <a:endParaRPr b="1" sz="1190"/>
          </a:p>
        </p:txBody>
      </p:sp>
      <p:sp>
        <p:nvSpPr>
          <p:cNvPr id="205" name="Google Shape;205;p32"/>
          <p:cNvSpPr txBox="1"/>
          <p:nvPr>
            <p:ph idx="2" type="body"/>
          </p:nvPr>
        </p:nvSpPr>
        <p:spPr>
          <a:xfrm>
            <a:off x="4832400" y="1152475"/>
            <a:ext cx="3999900" cy="51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1" name="Google Shape;211;p33"/>
          <p:cNvSpPr txBox="1"/>
          <p:nvPr>
            <p:ph idx="1" type="body"/>
          </p:nvPr>
        </p:nvSpPr>
        <p:spPr>
          <a:xfrm>
            <a:off x="311700" y="445025"/>
            <a:ext cx="8520600" cy="41238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0"/>
              </a:spcAft>
              <a:buClr>
                <a:schemeClr val="dk1"/>
              </a:buClr>
              <a:buSzPct val="51107"/>
              <a:buFont typeface="Arial"/>
              <a:buNone/>
            </a:pPr>
            <a:r>
              <a:rPr b="1" lang="en-GB" sz="2152">
                <a:solidFill>
                  <a:schemeClr val="dk1"/>
                </a:solidFill>
                <a:highlight>
                  <a:srgbClr val="F4F8FB"/>
                </a:highlight>
                <a:latin typeface="Times New Roman"/>
                <a:ea typeface="Times New Roman"/>
                <a:cs typeface="Times New Roman"/>
                <a:sym typeface="Times New Roman"/>
              </a:rPr>
              <a:t>I have attached my CV to the email for your reference. Please have a look at it.</a:t>
            </a:r>
            <a:endParaRPr b="1" sz="2152">
              <a:solidFill>
                <a:schemeClr val="dk1"/>
              </a:solidFill>
              <a:highlight>
                <a:srgbClr val="F4F8FB"/>
              </a:highlight>
              <a:latin typeface="Times New Roman"/>
              <a:ea typeface="Times New Roman"/>
              <a:cs typeface="Times New Roman"/>
              <a:sym typeface="Times New Roman"/>
            </a:endParaRPr>
          </a:p>
          <a:p>
            <a:pPr indent="0" lvl="0" marL="0" rtl="0" algn="just">
              <a:spcBef>
                <a:spcPts val="1800"/>
              </a:spcBef>
              <a:spcAft>
                <a:spcPts val="0"/>
              </a:spcAft>
              <a:buClr>
                <a:schemeClr val="dk1"/>
              </a:buClr>
              <a:buSzPct val="51107"/>
              <a:buFont typeface="Arial"/>
              <a:buNone/>
            </a:pPr>
            <a:r>
              <a:rPr b="1" lang="en-GB" sz="2152">
                <a:solidFill>
                  <a:schemeClr val="dk1"/>
                </a:solidFill>
                <a:highlight>
                  <a:srgbClr val="F4F8FB"/>
                </a:highlight>
                <a:latin typeface="Times New Roman"/>
                <a:ea typeface="Times New Roman"/>
                <a:cs typeface="Times New Roman"/>
                <a:sym typeface="Times New Roman"/>
              </a:rPr>
              <a:t>I hope to meet you and discuss this opportunity further. Thank you for considering my application for the role.</a:t>
            </a:r>
            <a:endParaRPr b="1" sz="2152">
              <a:solidFill>
                <a:schemeClr val="dk1"/>
              </a:solidFill>
              <a:highlight>
                <a:srgbClr val="F4F8FB"/>
              </a:highlight>
              <a:latin typeface="Times New Roman"/>
              <a:ea typeface="Times New Roman"/>
              <a:cs typeface="Times New Roman"/>
              <a:sym typeface="Times New Roman"/>
            </a:endParaRPr>
          </a:p>
          <a:p>
            <a:pPr indent="0" lvl="0" marL="0" rtl="0" algn="just">
              <a:spcBef>
                <a:spcPts val="1800"/>
              </a:spcBef>
              <a:spcAft>
                <a:spcPts val="0"/>
              </a:spcAft>
              <a:buClr>
                <a:schemeClr val="dk1"/>
              </a:buClr>
              <a:buSzPct val="51107"/>
              <a:buFont typeface="Arial"/>
              <a:buNone/>
            </a:pPr>
            <a:r>
              <a:rPr b="1" lang="en-GB" sz="2152">
                <a:solidFill>
                  <a:schemeClr val="dk1"/>
                </a:solidFill>
                <a:highlight>
                  <a:srgbClr val="F4F8FB"/>
                </a:highlight>
                <a:latin typeface="Times New Roman"/>
                <a:ea typeface="Times New Roman"/>
                <a:cs typeface="Times New Roman"/>
                <a:sym typeface="Times New Roman"/>
              </a:rPr>
              <a:t>Best regards,</a:t>
            </a:r>
            <a:endParaRPr b="1" sz="2152">
              <a:solidFill>
                <a:schemeClr val="dk1"/>
              </a:solidFill>
              <a:highlight>
                <a:srgbClr val="F4F8FB"/>
              </a:highlight>
              <a:latin typeface="Times New Roman"/>
              <a:ea typeface="Times New Roman"/>
              <a:cs typeface="Times New Roman"/>
              <a:sym typeface="Times New Roman"/>
            </a:endParaRPr>
          </a:p>
          <a:p>
            <a:pPr indent="0" lvl="0" marL="0" rtl="0" algn="just">
              <a:spcBef>
                <a:spcPts val="1800"/>
              </a:spcBef>
              <a:spcAft>
                <a:spcPts val="0"/>
              </a:spcAft>
              <a:buClr>
                <a:schemeClr val="dk1"/>
              </a:buClr>
              <a:buSzPct val="51107"/>
              <a:buFont typeface="Arial"/>
              <a:buNone/>
            </a:pPr>
            <a:r>
              <a:rPr b="1" lang="en-GB" sz="2152">
                <a:solidFill>
                  <a:schemeClr val="dk1"/>
                </a:solidFill>
                <a:highlight>
                  <a:srgbClr val="F4F8FB"/>
                </a:highlight>
                <a:latin typeface="Times New Roman"/>
                <a:ea typeface="Times New Roman"/>
                <a:cs typeface="Times New Roman"/>
                <a:sym typeface="Times New Roman"/>
              </a:rPr>
              <a:t>{Your Name}</a:t>
            </a:r>
            <a:endParaRPr b="1" sz="2152">
              <a:solidFill>
                <a:schemeClr val="dk1"/>
              </a:solidFill>
              <a:highlight>
                <a:srgbClr val="F4F8FB"/>
              </a:highlight>
              <a:latin typeface="Times New Roman"/>
              <a:ea typeface="Times New Roman"/>
              <a:cs typeface="Times New Roman"/>
              <a:sym typeface="Times New Roman"/>
            </a:endParaRPr>
          </a:p>
          <a:p>
            <a:pPr indent="0" lvl="0" marL="0" rtl="0" algn="just">
              <a:spcBef>
                <a:spcPts val="1800"/>
              </a:spcBef>
              <a:spcAft>
                <a:spcPts val="0"/>
              </a:spcAft>
              <a:buClr>
                <a:schemeClr val="dk1"/>
              </a:buClr>
              <a:buSzPct val="51107"/>
              <a:buFont typeface="Arial"/>
              <a:buNone/>
            </a:pPr>
            <a:r>
              <a:rPr b="1" lang="en-GB" sz="2152">
                <a:solidFill>
                  <a:schemeClr val="dk1"/>
                </a:solidFill>
                <a:highlight>
                  <a:srgbClr val="F4F8FB"/>
                </a:highlight>
                <a:latin typeface="Times New Roman"/>
                <a:ea typeface="Times New Roman"/>
                <a:cs typeface="Times New Roman"/>
                <a:sym typeface="Times New Roman"/>
              </a:rPr>
              <a:t>Mob: {Your Contact Number}</a:t>
            </a:r>
            <a:endParaRPr b="1" sz="2152">
              <a:solidFill>
                <a:schemeClr val="dk1"/>
              </a:solidFill>
              <a:highlight>
                <a:srgbClr val="F4F8FB"/>
              </a:highlight>
              <a:latin typeface="Times New Roman"/>
              <a:ea typeface="Times New Roman"/>
              <a:cs typeface="Times New Roman"/>
              <a:sym typeface="Times New Roman"/>
            </a:endParaRPr>
          </a:p>
          <a:p>
            <a:pPr indent="0" lvl="0" marL="0" rtl="0" algn="just">
              <a:spcBef>
                <a:spcPts val="1800"/>
              </a:spcBef>
              <a:spcAft>
                <a:spcPts val="0"/>
              </a:spcAft>
              <a:buClr>
                <a:schemeClr val="dk1"/>
              </a:buClr>
              <a:buSzPct val="51107"/>
              <a:buFont typeface="Arial"/>
              <a:buNone/>
            </a:pPr>
            <a:r>
              <a:rPr b="1" lang="en-GB" sz="2152">
                <a:solidFill>
                  <a:schemeClr val="dk1"/>
                </a:solidFill>
                <a:highlight>
                  <a:srgbClr val="F4F8FB"/>
                </a:highlight>
                <a:latin typeface="Times New Roman"/>
                <a:ea typeface="Times New Roman"/>
                <a:cs typeface="Times New Roman"/>
                <a:sym typeface="Times New Roman"/>
              </a:rPr>
              <a:t>Email Id: {Your Email Address)</a:t>
            </a:r>
            <a:endParaRPr b="1" sz="2152">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1200"/>
              </a:spcAft>
              <a:buNone/>
            </a:pPr>
            <a:r>
              <a:t/>
            </a:r>
            <a:endParaRPr/>
          </a:p>
        </p:txBody>
      </p:sp>
      <p:sp>
        <p:nvSpPr>
          <p:cNvPr id="212" name="Google Shape;212;p33"/>
          <p:cNvSpPr txBox="1"/>
          <p:nvPr>
            <p:ph idx="2" type="body"/>
          </p:nvPr>
        </p:nvSpPr>
        <p:spPr>
          <a:xfrm>
            <a:off x="4832400" y="3280225"/>
            <a:ext cx="3999900" cy="128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222450" y="66950"/>
            <a:ext cx="659100" cy="27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t/>
            </a:r>
            <a:endParaRPr sz="620">
              <a:latin typeface="Times New Roman"/>
              <a:ea typeface="Times New Roman"/>
              <a:cs typeface="Times New Roman"/>
              <a:sym typeface="Times New Roman"/>
            </a:endParaRPr>
          </a:p>
        </p:txBody>
      </p:sp>
      <p:sp>
        <p:nvSpPr>
          <p:cNvPr id="218" name="Google Shape;218;p34"/>
          <p:cNvSpPr txBox="1"/>
          <p:nvPr>
            <p:ph idx="1" type="body"/>
          </p:nvPr>
        </p:nvSpPr>
        <p:spPr>
          <a:xfrm>
            <a:off x="150" y="50"/>
            <a:ext cx="9144000" cy="5143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GB" sz="1600">
                <a:solidFill>
                  <a:srgbClr val="090A0B"/>
                </a:solidFill>
                <a:latin typeface="Times New Roman"/>
                <a:ea typeface="Times New Roman"/>
                <a:cs typeface="Times New Roman"/>
                <a:sym typeface="Times New Roman"/>
              </a:rPr>
              <a:t>Job application letter sample - 2</a:t>
            </a:r>
            <a:endParaRPr b="1" sz="1600">
              <a:solidFill>
                <a:srgbClr val="090A0B"/>
              </a:solidFill>
              <a:latin typeface="Times New Roman"/>
              <a:ea typeface="Times New Roman"/>
              <a:cs typeface="Times New Roman"/>
              <a:sym typeface="Times New Roman"/>
            </a:endParaRPr>
          </a:p>
          <a:p>
            <a:pPr indent="0" lvl="0" marL="0" rtl="0" algn="l">
              <a:spcBef>
                <a:spcPts val="200"/>
              </a:spcBef>
              <a:spcAft>
                <a:spcPts val="0"/>
              </a:spcAft>
              <a:buClr>
                <a:schemeClr val="dk1"/>
              </a:buClr>
              <a:buSzPts val="1100"/>
              <a:buFont typeface="Arial"/>
              <a:buNone/>
            </a:pPr>
            <a:r>
              <a:rPr b="1" lang="en-GB" sz="1650">
                <a:solidFill>
                  <a:schemeClr val="dk1"/>
                </a:solidFill>
                <a:highlight>
                  <a:srgbClr val="F4F8FB"/>
                </a:highlight>
                <a:latin typeface="Times New Roman"/>
                <a:ea typeface="Times New Roman"/>
                <a:cs typeface="Times New Roman"/>
                <a:sym typeface="Times New Roman"/>
              </a:rPr>
              <a:t>Subject: Job Application for {Assistant Manager}</a:t>
            </a:r>
            <a:endParaRPr b="1" sz="16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b="1" lang="en-GB" sz="1650">
                <a:solidFill>
                  <a:schemeClr val="dk1"/>
                </a:solidFill>
                <a:highlight>
                  <a:srgbClr val="F4F8FB"/>
                </a:highlight>
                <a:latin typeface="Times New Roman"/>
                <a:ea typeface="Times New Roman"/>
                <a:cs typeface="Times New Roman"/>
                <a:sym typeface="Times New Roman"/>
              </a:rPr>
              <a:t>Dear Mr./ Ms./ Mrs. {Recipient's Name},</a:t>
            </a:r>
            <a:endParaRPr b="1" sz="16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b="1" lang="en-GB" sz="1650">
                <a:solidFill>
                  <a:schemeClr val="dk1"/>
                </a:solidFill>
                <a:highlight>
                  <a:srgbClr val="F4F8FB"/>
                </a:highlight>
                <a:latin typeface="Times New Roman"/>
                <a:ea typeface="Times New Roman"/>
                <a:cs typeface="Times New Roman"/>
                <a:sym typeface="Times New Roman"/>
              </a:rPr>
              <a:t>I am writing to apply for the position of Assistant Manager – Supply at your esteemed firm. I got to know about the job role through a member of your team, {Mr./Mrs. Name, Designation}, who happens to be my neighbour. </a:t>
            </a:r>
            <a:endParaRPr b="1" sz="16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b="1" lang="en-GB" sz="1650">
                <a:solidFill>
                  <a:schemeClr val="dk1"/>
                </a:solidFill>
                <a:highlight>
                  <a:srgbClr val="F4F8FB"/>
                </a:highlight>
                <a:latin typeface="Times New Roman"/>
                <a:ea typeface="Times New Roman"/>
                <a:cs typeface="Times New Roman"/>
                <a:sym typeface="Times New Roman"/>
              </a:rPr>
              <a:t>I have completed my Masters in Supply Chain Management from {University Name}. I worked as a Management Trainee for a year at {Company Name}. At {Company Name}, I gained vast knowledge and experience about supply chain management in an e-commerce field. I was also a part of the team that was responsible for planning and executing new inbound supply chain processes.</a:t>
            </a:r>
            <a:endParaRPr b="1" sz="16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b="1" lang="en-GB" sz="1650">
                <a:solidFill>
                  <a:schemeClr val="dk1"/>
                </a:solidFill>
                <a:highlight>
                  <a:srgbClr val="F4F8FB"/>
                </a:highlight>
                <a:latin typeface="Times New Roman"/>
                <a:ea typeface="Times New Roman"/>
                <a:cs typeface="Times New Roman"/>
                <a:sym typeface="Times New Roman"/>
              </a:rPr>
              <a:t>Working at your esteemed e-commerce organisation is the dream of every person who wants to make a career in supply chain management. With my experience and skills, I will surely be able to add value to your business.</a:t>
            </a:r>
            <a:endParaRPr b="1" sz="16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1200"/>
              </a:spcAft>
              <a:buNone/>
            </a:pPr>
            <a:r>
              <a:t/>
            </a:r>
            <a:endParaRPr b="1" sz="1700">
              <a:latin typeface="Times New Roman"/>
              <a:ea typeface="Times New Roman"/>
              <a:cs typeface="Times New Roman"/>
              <a:sym typeface="Times New Roman"/>
            </a:endParaRPr>
          </a:p>
        </p:txBody>
      </p:sp>
      <p:sp>
        <p:nvSpPr>
          <p:cNvPr id="219" name="Google Shape;219;p34"/>
          <p:cNvSpPr txBox="1"/>
          <p:nvPr>
            <p:ph idx="2" type="body"/>
          </p:nvPr>
        </p:nvSpPr>
        <p:spPr>
          <a:xfrm>
            <a:off x="4832400" y="1152475"/>
            <a:ext cx="3999900" cy="1752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311700" y="133875"/>
            <a:ext cx="8520600" cy="2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488"/>
          </a:p>
        </p:txBody>
      </p:sp>
      <p:sp>
        <p:nvSpPr>
          <p:cNvPr id="225" name="Google Shape;225;p35"/>
          <p:cNvSpPr txBox="1"/>
          <p:nvPr>
            <p:ph idx="1" type="body"/>
          </p:nvPr>
        </p:nvSpPr>
        <p:spPr>
          <a:xfrm>
            <a:off x="311700" y="334875"/>
            <a:ext cx="8520600" cy="423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650">
                <a:solidFill>
                  <a:schemeClr val="dk1"/>
                </a:solidFill>
                <a:highlight>
                  <a:srgbClr val="F4F8FB"/>
                </a:highlight>
                <a:latin typeface="Times New Roman"/>
                <a:ea typeface="Times New Roman"/>
                <a:cs typeface="Times New Roman"/>
                <a:sym typeface="Times New Roman"/>
              </a:rPr>
              <a:t>I request you to consider my application for the post. My resume and cover letter are attached to the email. Please refer to them for more information.</a:t>
            </a:r>
            <a:endParaRPr sz="16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lang="en-GB" sz="1650">
                <a:solidFill>
                  <a:schemeClr val="dk1"/>
                </a:solidFill>
                <a:highlight>
                  <a:srgbClr val="F4F8FB"/>
                </a:highlight>
                <a:latin typeface="Times New Roman"/>
                <a:ea typeface="Times New Roman"/>
                <a:cs typeface="Times New Roman"/>
                <a:sym typeface="Times New Roman"/>
              </a:rPr>
              <a:t>Kindly feel free to contact me for further discussions.</a:t>
            </a:r>
            <a:endParaRPr sz="16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lang="en-GB" sz="1650">
                <a:solidFill>
                  <a:schemeClr val="dk1"/>
                </a:solidFill>
                <a:highlight>
                  <a:srgbClr val="F4F8FB"/>
                </a:highlight>
                <a:latin typeface="Times New Roman"/>
                <a:ea typeface="Times New Roman"/>
                <a:cs typeface="Times New Roman"/>
                <a:sym typeface="Times New Roman"/>
              </a:rPr>
              <a:t>Thank you.</a:t>
            </a:r>
            <a:endParaRPr sz="16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lang="en-GB" sz="1650">
                <a:solidFill>
                  <a:schemeClr val="dk1"/>
                </a:solidFill>
                <a:highlight>
                  <a:srgbClr val="F4F8FB"/>
                </a:highlight>
                <a:latin typeface="Times New Roman"/>
                <a:ea typeface="Times New Roman"/>
                <a:cs typeface="Times New Roman"/>
                <a:sym typeface="Times New Roman"/>
              </a:rPr>
              <a:t>Yours sincerely,</a:t>
            </a:r>
            <a:endParaRPr sz="16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lang="en-GB" sz="1650">
                <a:solidFill>
                  <a:schemeClr val="dk1"/>
                </a:solidFill>
                <a:highlight>
                  <a:srgbClr val="F4F8FB"/>
                </a:highlight>
                <a:latin typeface="Times New Roman"/>
                <a:ea typeface="Times New Roman"/>
                <a:cs typeface="Times New Roman"/>
                <a:sym typeface="Times New Roman"/>
              </a:rPr>
              <a:t>{Your Name}</a:t>
            </a:r>
            <a:endParaRPr sz="16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lang="en-GB" sz="1650">
                <a:solidFill>
                  <a:schemeClr val="dk1"/>
                </a:solidFill>
                <a:highlight>
                  <a:srgbClr val="F4F8FB"/>
                </a:highlight>
                <a:latin typeface="Times New Roman"/>
                <a:ea typeface="Times New Roman"/>
                <a:cs typeface="Times New Roman"/>
                <a:sym typeface="Times New Roman"/>
              </a:rPr>
              <a:t>Mob: {Your Contact Number}</a:t>
            </a:r>
            <a:endParaRPr sz="16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lang="en-GB" sz="1650">
                <a:solidFill>
                  <a:schemeClr val="dk1"/>
                </a:solidFill>
                <a:highlight>
                  <a:srgbClr val="F4F8FB"/>
                </a:highlight>
                <a:latin typeface="Times New Roman"/>
                <a:ea typeface="Times New Roman"/>
                <a:cs typeface="Times New Roman"/>
                <a:sym typeface="Times New Roman"/>
              </a:rPr>
              <a:t>Email Id: {Your Email Address)</a:t>
            </a:r>
            <a:endParaRPr sz="16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1200"/>
              </a:spcAft>
              <a:buNone/>
            </a:pPr>
            <a:r>
              <a:t/>
            </a:r>
            <a:endParaRPr/>
          </a:p>
        </p:txBody>
      </p:sp>
      <p:sp>
        <p:nvSpPr>
          <p:cNvPr id="226" name="Google Shape;226;p35"/>
          <p:cNvSpPr txBox="1"/>
          <p:nvPr>
            <p:ph idx="2" type="body"/>
          </p:nvPr>
        </p:nvSpPr>
        <p:spPr>
          <a:xfrm>
            <a:off x="7017925" y="1152475"/>
            <a:ext cx="1814400" cy="2295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6"/>
          <p:cNvSpPr txBox="1"/>
          <p:nvPr>
            <p:ph type="title"/>
          </p:nvPr>
        </p:nvSpPr>
        <p:spPr>
          <a:xfrm>
            <a:off x="311700" y="111575"/>
            <a:ext cx="346500" cy="2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620"/>
          </a:p>
        </p:txBody>
      </p:sp>
      <p:sp>
        <p:nvSpPr>
          <p:cNvPr id="232" name="Google Shape;232;p36"/>
          <p:cNvSpPr txBox="1"/>
          <p:nvPr>
            <p:ph idx="1" type="body"/>
          </p:nvPr>
        </p:nvSpPr>
        <p:spPr>
          <a:xfrm>
            <a:off x="100425" y="111575"/>
            <a:ext cx="8981700" cy="4931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GB" sz="1700">
                <a:solidFill>
                  <a:srgbClr val="090A0B"/>
                </a:solidFill>
              </a:rPr>
              <a:t>Job application letter sample - 4</a:t>
            </a:r>
            <a:endParaRPr b="1" sz="1700">
              <a:solidFill>
                <a:srgbClr val="090A0B"/>
              </a:solidFill>
            </a:endParaRPr>
          </a:p>
          <a:p>
            <a:pPr indent="0" lvl="0" marL="0" rtl="0" algn="l">
              <a:spcBef>
                <a:spcPts val="200"/>
              </a:spcBef>
              <a:spcAft>
                <a:spcPts val="0"/>
              </a:spcAft>
              <a:buClr>
                <a:schemeClr val="dk1"/>
              </a:buClr>
              <a:buSzPts val="1100"/>
              <a:buFont typeface="Arial"/>
              <a:buNone/>
            </a:pPr>
            <a:r>
              <a:rPr lang="en-GB" sz="1750">
                <a:solidFill>
                  <a:schemeClr val="dk1"/>
                </a:solidFill>
                <a:highlight>
                  <a:srgbClr val="F4F8FB"/>
                </a:highlight>
                <a:latin typeface="Times New Roman"/>
                <a:ea typeface="Times New Roman"/>
                <a:cs typeface="Times New Roman"/>
                <a:sym typeface="Times New Roman"/>
              </a:rPr>
              <a:t>Subject: Job Application for the post of {English Teacher}</a:t>
            </a:r>
            <a:endParaRPr sz="17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lang="en-GB" sz="1750">
                <a:solidFill>
                  <a:schemeClr val="dk1"/>
                </a:solidFill>
                <a:highlight>
                  <a:srgbClr val="F4F8FB"/>
                </a:highlight>
                <a:latin typeface="Times New Roman"/>
                <a:ea typeface="Times New Roman"/>
                <a:cs typeface="Times New Roman"/>
                <a:sym typeface="Times New Roman"/>
              </a:rPr>
              <a:t>Dear Sir/Madam {Recipient's Name},</a:t>
            </a:r>
            <a:endParaRPr sz="17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lang="en-GB" sz="1750">
                <a:solidFill>
                  <a:schemeClr val="dk1"/>
                </a:solidFill>
                <a:highlight>
                  <a:srgbClr val="F4F8FB"/>
                </a:highlight>
                <a:latin typeface="Times New Roman"/>
                <a:ea typeface="Times New Roman"/>
                <a:cs typeface="Times New Roman"/>
                <a:sym typeface="Times New Roman"/>
              </a:rPr>
              <a:t>This is regarding your advertisement published in {Portal Name} regarding a vacancy for an English Teacher. I would be glad to apply for the role.</a:t>
            </a:r>
            <a:endParaRPr sz="17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lang="en-GB" sz="1750">
                <a:solidFill>
                  <a:schemeClr val="dk1"/>
                </a:solidFill>
                <a:highlight>
                  <a:srgbClr val="F4F8FB"/>
                </a:highlight>
                <a:latin typeface="Times New Roman"/>
                <a:ea typeface="Times New Roman"/>
                <a:cs typeface="Times New Roman"/>
                <a:sym typeface="Times New Roman"/>
              </a:rPr>
              <a:t>Teaching has always been my passion, and I have always been great with students. I have been a Supervisor at {School Name} for 5 years. I have also taught class VI and VII for 2 years earlier. My qualification and experience match your requirements.</a:t>
            </a:r>
            <a:endParaRPr sz="1750">
              <a:solidFill>
                <a:schemeClr val="dk1"/>
              </a:solidFill>
              <a:highlight>
                <a:srgbClr val="F4F8FB"/>
              </a:highlight>
              <a:latin typeface="Times New Roman"/>
              <a:ea typeface="Times New Roman"/>
              <a:cs typeface="Times New Roman"/>
              <a:sym typeface="Times New Roman"/>
            </a:endParaRPr>
          </a:p>
          <a:p>
            <a:pPr indent="0" lvl="0" marL="0" rtl="0" algn="l">
              <a:lnSpc>
                <a:spcPct val="95000"/>
              </a:lnSpc>
              <a:spcBef>
                <a:spcPts val="1800"/>
              </a:spcBef>
              <a:spcAft>
                <a:spcPts val="1200"/>
              </a:spcAft>
              <a:buSzPts val="605"/>
              <a:buNone/>
            </a:pPr>
            <a:r>
              <a:t/>
            </a:r>
            <a:endParaRPr sz="770"/>
          </a:p>
        </p:txBody>
      </p:sp>
      <p:sp>
        <p:nvSpPr>
          <p:cNvPr id="233" name="Google Shape;233;p3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txBox="1"/>
          <p:nvPr>
            <p:ph type="title"/>
          </p:nvPr>
        </p:nvSpPr>
        <p:spPr>
          <a:xfrm>
            <a:off x="311700" y="167350"/>
            <a:ext cx="748200" cy="212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sz="700">
              <a:latin typeface="Times New Roman"/>
              <a:ea typeface="Times New Roman"/>
              <a:cs typeface="Times New Roman"/>
              <a:sym typeface="Times New Roman"/>
            </a:endParaRPr>
          </a:p>
        </p:txBody>
      </p:sp>
      <p:sp>
        <p:nvSpPr>
          <p:cNvPr id="239" name="Google Shape;239;p37"/>
          <p:cNvSpPr txBox="1"/>
          <p:nvPr>
            <p:ph idx="1" type="body"/>
          </p:nvPr>
        </p:nvSpPr>
        <p:spPr>
          <a:xfrm>
            <a:off x="311700" y="468600"/>
            <a:ext cx="8520600" cy="410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sz="1350">
                <a:solidFill>
                  <a:schemeClr val="dk1"/>
                </a:solidFill>
                <a:highlight>
                  <a:srgbClr val="F4F8FB"/>
                </a:highlight>
                <a:latin typeface="Times New Roman"/>
                <a:ea typeface="Times New Roman"/>
                <a:cs typeface="Times New Roman"/>
                <a:sym typeface="Times New Roman"/>
              </a:rPr>
              <a:t>   </a:t>
            </a:r>
            <a:r>
              <a:rPr lang="en-GB" sz="1750">
                <a:solidFill>
                  <a:schemeClr val="dk1"/>
                </a:solidFill>
                <a:highlight>
                  <a:srgbClr val="F4F8FB"/>
                </a:highlight>
                <a:latin typeface="Times New Roman"/>
                <a:ea typeface="Times New Roman"/>
                <a:cs typeface="Times New Roman"/>
                <a:sym typeface="Times New Roman"/>
              </a:rPr>
              <a:t> I </a:t>
            </a:r>
            <a:r>
              <a:rPr lang="en-GB" sz="1850">
                <a:solidFill>
                  <a:schemeClr val="dk1"/>
                </a:solidFill>
                <a:highlight>
                  <a:srgbClr val="F4F8FB"/>
                </a:highlight>
                <a:latin typeface="Times New Roman"/>
                <a:ea typeface="Times New Roman"/>
                <a:cs typeface="Times New Roman"/>
                <a:sym typeface="Times New Roman"/>
              </a:rPr>
              <a:t>have attached my resume for your consideration, and request you to consider my application for the role. If you find it suitable, please feel free to contact me at the below mentioned contact details.</a:t>
            </a:r>
            <a:endParaRPr sz="18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lang="en-GB" sz="1850">
                <a:solidFill>
                  <a:schemeClr val="dk1"/>
                </a:solidFill>
                <a:highlight>
                  <a:srgbClr val="F4F8FB"/>
                </a:highlight>
                <a:latin typeface="Times New Roman"/>
                <a:ea typeface="Times New Roman"/>
                <a:cs typeface="Times New Roman"/>
                <a:sym typeface="Times New Roman"/>
              </a:rPr>
              <a:t>Thank you.</a:t>
            </a:r>
            <a:endParaRPr sz="18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lang="en-GB" sz="1850">
                <a:solidFill>
                  <a:schemeClr val="dk1"/>
                </a:solidFill>
                <a:highlight>
                  <a:srgbClr val="F4F8FB"/>
                </a:highlight>
                <a:latin typeface="Times New Roman"/>
                <a:ea typeface="Times New Roman"/>
                <a:cs typeface="Times New Roman"/>
                <a:sym typeface="Times New Roman"/>
              </a:rPr>
              <a:t>Yours sincerely,</a:t>
            </a:r>
            <a:endParaRPr sz="18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lang="en-GB" sz="1850">
                <a:solidFill>
                  <a:schemeClr val="dk1"/>
                </a:solidFill>
                <a:highlight>
                  <a:srgbClr val="F4F8FB"/>
                </a:highlight>
                <a:latin typeface="Times New Roman"/>
                <a:ea typeface="Times New Roman"/>
                <a:cs typeface="Times New Roman"/>
                <a:sym typeface="Times New Roman"/>
              </a:rPr>
              <a:t>{Your Name}</a:t>
            </a:r>
            <a:endParaRPr sz="18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0"/>
              </a:spcAft>
              <a:buClr>
                <a:schemeClr val="dk1"/>
              </a:buClr>
              <a:buSzPts val="1100"/>
              <a:buFont typeface="Arial"/>
              <a:buNone/>
            </a:pPr>
            <a:r>
              <a:rPr lang="en-GB" sz="1850">
                <a:solidFill>
                  <a:schemeClr val="dk1"/>
                </a:solidFill>
                <a:highlight>
                  <a:srgbClr val="F4F8FB"/>
                </a:highlight>
                <a:latin typeface="Times New Roman"/>
                <a:ea typeface="Times New Roman"/>
                <a:cs typeface="Times New Roman"/>
                <a:sym typeface="Times New Roman"/>
              </a:rPr>
              <a:t>Mobile: {Your Contact Number}</a:t>
            </a:r>
            <a:endParaRPr sz="1850">
              <a:solidFill>
                <a:schemeClr val="dk1"/>
              </a:solidFill>
              <a:highlight>
                <a:srgbClr val="F4F8FB"/>
              </a:highlight>
              <a:latin typeface="Times New Roman"/>
              <a:ea typeface="Times New Roman"/>
              <a:cs typeface="Times New Roman"/>
              <a:sym typeface="Times New Roman"/>
            </a:endParaRPr>
          </a:p>
          <a:p>
            <a:pPr indent="0" lvl="0" marL="0" rtl="0" algn="l">
              <a:spcBef>
                <a:spcPts val="1800"/>
              </a:spcBef>
              <a:spcAft>
                <a:spcPts val="1200"/>
              </a:spcAft>
              <a:buNone/>
            </a:pPr>
            <a:r>
              <a:t/>
            </a:r>
            <a:endParaRPr sz="1900">
              <a:latin typeface="Times New Roman"/>
              <a:ea typeface="Times New Roman"/>
              <a:cs typeface="Times New Roman"/>
              <a:sym typeface="Times New Roman"/>
            </a:endParaRPr>
          </a:p>
        </p:txBody>
      </p:sp>
      <p:sp>
        <p:nvSpPr>
          <p:cNvPr id="240" name="Google Shape;240;p37"/>
          <p:cNvSpPr txBox="1"/>
          <p:nvPr>
            <p:ph idx="2" type="body"/>
          </p:nvPr>
        </p:nvSpPr>
        <p:spPr>
          <a:xfrm>
            <a:off x="4832400" y="2343025"/>
            <a:ext cx="3999900" cy="2225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6" name="Google Shape;246;p38"/>
          <p:cNvSpPr txBox="1"/>
          <p:nvPr>
            <p:ph idx="1" type="body"/>
          </p:nvPr>
        </p:nvSpPr>
        <p:spPr>
          <a:xfrm>
            <a:off x="311700" y="445025"/>
            <a:ext cx="8520600" cy="412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47" name="Google Shape;247;p3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8" name="Google Shape;248;p38"/>
          <p:cNvPicPr preferRelativeResize="0"/>
          <p:nvPr/>
        </p:nvPicPr>
        <p:blipFill>
          <a:blip r:embed="rId3">
            <a:alphaModFix/>
          </a:blip>
          <a:stretch>
            <a:fillRect/>
          </a:stretch>
        </p:blipFill>
        <p:spPr>
          <a:xfrm>
            <a:off x="311700" y="445025"/>
            <a:ext cx="8520600" cy="4123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0" name="Google Shape;70;p15"/>
          <p:cNvSpPr txBox="1"/>
          <p:nvPr>
            <p:ph idx="1" type="body"/>
          </p:nvPr>
        </p:nvSpPr>
        <p:spPr>
          <a:xfrm>
            <a:off x="63650" y="1152475"/>
            <a:ext cx="4248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71" name="Google Shape;71;p1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2" name="Google Shape;72;p15"/>
          <p:cNvPicPr preferRelativeResize="0"/>
          <p:nvPr/>
        </p:nvPicPr>
        <p:blipFill>
          <a:blip r:embed="rId3">
            <a:alphaModFix/>
          </a:blip>
          <a:stretch>
            <a:fillRect/>
          </a:stretch>
        </p:blipFill>
        <p:spPr>
          <a:xfrm>
            <a:off x="6557350" y="76375"/>
            <a:ext cx="2529574" cy="2673626"/>
          </a:xfrm>
          <a:prstGeom prst="rect">
            <a:avLst/>
          </a:prstGeom>
          <a:noFill/>
          <a:ln>
            <a:noFill/>
          </a:ln>
        </p:spPr>
      </p:pic>
      <p:pic>
        <p:nvPicPr>
          <p:cNvPr id="73" name="Google Shape;73;p15"/>
          <p:cNvPicPr preferRelativeResize="0"/>
          <p:nvPr/>
        </p:nvPicPr>
        <p:blipFill>
          <a:blip r:embed="rId4">
            <a:alphaModFix/>
          </a:blip>
          <a:stretch>
            <a:fillRect/>
          </a:stretch>
        </p:blipFill>
        <p:spPr>
          <a:xfrm>
            <a:off x="4099525" y="76375"/>
            <a:ext cx="2457825" cy="2673626"/>
          </a:xfrm>
          <a:prstGeom prst="rect">
            <a:avLst/>
          </a:prstGeom>
          <a:noFill/>
          <a:ln>
            <a:noFill/>
          </a:ln>
        </p:spPr>
      </p:pic>
      <p:pic>
        <p:nvPicPr>
          <p:cNvPr id="74" name="Google Shape;74;p15"/>
          <p:cNvPicPr preferRelativeResize="0"/>
          <p:nvPr/>
        </p:nvPicPr>
        <p:blipFill>
          <a:blip r:embed="rId5">
            <a:alphaModFix/>
          </a:blip>
          <a:stretch>
            <a:fillRect/>
          </a:stretch>
        </p:blipFill>
        <p:spPr>
          <a:xfrm>
            <a:off x="1425925" y="0"/>
            <a:ext cx="2699076" cy="2673624"/>
          </a:xfrm>
          <a:prstGeom prst="rect">
            <a:avLst/>
          </a:prstGeom>
          <a:noFill/>
          <a:ln>
            <a:noFill/>
          </a:ln>
        </p:spPr>
      </p:pic>
      <p:pic>
        <p:nvPicPr>
          <p:cNvPr id="75" name="Google Shape;75;p15"/>
          <p:cNvPicPr preferRelativeResize="0"/>
          <p:nvPr/>
        </p:nvPicPr>
        <p:blipFill>
          <a:blip r:embed="rId6">
            <a:alphaModFix/>
          </a:blip>
          <a:stretch>
            <a:fillRect/>
          </a:stretch>
        </p:blipFill>
        <p:spPr>
          <a:xfrm>
            <a:off x="0" y="76375"/>
            <a:ext cx="1425925" cy="4927073"/>
          </a:xfrm>
          <a:prstGeom prst="rect">
            <a:avLst/>
          </a:prstGeom>
          <a:noFill/>
          <a:ln>
            <a:noFill/>
          </a:ln>
        </p:spPr>
      </p:pic>
      <p:pic>
        <p:nvPicPr>
          <p:cNvPr id="76" name="Google Shape;76;p15"/>
          <p:cNvPicPr preferRelativeResize="0"/>
          <p:nvPr/>
        </p:nvPicPr>
        <p:blipFill>
          <a:blip r:embed="rId7">
            <a:alphaModFix/>
          </a:blip>
          <a:stretch>
            <a:fillRect/>
          </a:stretch>
        </p:blipFill>
        <p:spPr>
          <a:xfrm>
            <a:off x="1425925" y="2750000"/>
            <a:ext cx="2238375" cy="2253450"/>
          </a:xfrm>
          <a:prstGeom prst="rect">
            <a:avLst/>
          </a:prstGeom>
          <a:noFill/>
          <a:ln>
            <a:noFill/>
          </a:ln>
        </p:spPr>
      </p:pic>
      <p:pic>
        <p:nvPicPr>
          <p:cNvPr id="77" name="Google Shape;77;p15"/>
          <p:cNvPicPr preferRelativeResize="0"/>
          <p:nvPr/>
        </p:nvPicPr>
        <p:blipFill>
          <a:blip r:embed="rId8">
            <a:alphaModFix/>
          </a:blip>
          <a:stretch>
            <a:fillRect/>
          </a:stretch>
        </p:blipFill>
        <p:spPr>
          <a:xfrm>
            <a:off x="3664300" y="2750000"/>
            <a:ext cx="5487250" cy="2393500"/>
          </a:xfrm>
          <a:prstGeom prst="rect">
            <a:avLst/>
          </a:prstGeom>
          <a:noFill/>
          <a:ln>
            <a:noFill/>
          </a:ln>
        </p:spPr>
      </p:pic>
      <p:pic>
        <p:nvPicPr>
          <p:cNvPr id="78" name="Google Shape;78;p15"/>
          <p:cNvPicPr preferRelativeResize="0"/>
          <p:nvPr/>
        </p:nvPicPr>
        <p:blipFill>
          <a:blip r:embed="rId9">
            <a:alphaModFix/>
          </a:blip>
          <a:stretch>
            <a:fillRect/>
          </a:stretch>
        </p:blipFill>
        <p:spPr>
          <a:xfrm>
            <a:off x="6977475" y="3040998"/>
            <a:ext cx="2055976" cy="2102499"/>
          </a:xfrm>
          <a:prstGeom prst="rect">
            <a:avLst/>
          </a:prstGeom>
          <a:noFill/>
          <a:ln>
            <a:noFill/>
          </a:ln>
        </p:spPr>
      </p:pic>
      <p:pic>
        <p:nvPicPr>
          <p:cNvPr id="79" name="Google Shape;79;p15"/>
          <p:cNvPicPr preferRelativeResize="0"/>
          <p:nvPr/>
        </p:nvPicPr>
        <p:blipFill>
          <a:blip r:embed="rId10">
            <a:alphaModFix/>
          </a:blip>
          <a:stretch>
            <a:fillRect/>
          </a:stretch>
        </p:blipFill>
        <p:spPr>
          <a:xfrm>
            <a:off x="1056700" y="776625"/>
            <a:ext cx="3844900" cy="2102499"/>
          </a:xfrm>
          <a:prstGeom prst="rect">
            <a:avLst/>
          </a:prstGeom>
          <a:noFill/>
          <a:ln>
            <a:noFill/>
          </a:ln>
        </p:spPr>
      </p:pic>
      <p:pic>
        <p:nvPicPr>
          <p:cNvPr id="80" name="Google Shape;80;p15"/>
          <p:cNvPicPr preferRelativeResize="0"/>
          <p:nvPr/>
        </p:nvPicPr>
        <p:blipFill>
          <a:blip r:embed="rId11">
            <a:alphaModFix/>
          </a:blip>
          <a:stretch>
            <a:fillRect/>
          </a:stretch>
        </p:blipFill>
        <p:spPr>
          <a:xfrm>
            <a:off x="4901600" y="1017725"/>
            <a:ext cx="1714500" cy="2023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145050"/>
            <a:ext cx="4307400" cy="4464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800"/>
              </a:spcBef>
              <a:spcAft>
                <a:spcPts val="0"/>
              </a:spcAft>
              <a:buClr>
                <a:schemeClr val="dk1"/>
              </a:buClr>
              <a:buSzPct val="64705"/>
              <a:buFont typeface="Arial"/>
              <a:buNone/>
            </a:pPr>
            <a:r>
              <a:rPr b="1" i="1" lang="en-GB" sz="1700">
                <a:solidFill>
                  <a:srgbClr val="222222"/>
                </a:solidFill>
                <a:highlight>
                  <a:srgbClr val="F4CCCC"/>
                </a:highlight>
                <a:latin typeface="Georgia"/>
                <a:ea typeface="Georgia"/>
                <a:cs typeface="Georgia"/>
                <a:sym typeface="Georgia"/>
              </a:rPr>
              <a:t>How to Decipher a Job Advertisement</a:t>
            </a:r>
            <a:endParaRPr b="1" i="1" sz="1700">
              <a:solidFill>
                <a:srgbClr val="222222"/>
              </a:solidFill>
              <a:highlight>
                <a:srgbClr val="F4CCCC"/>
              </a:highlight>
              <a:latin typeface="Georgia"/>
              <a:ea typeface="Georgia"/>
              <a:cs typeface="Georgia"/>
              <a:sym typeface="Georgia"/>
            </a:endParaRPr>
          </a:p>
          <a:p>
            <a:pPr indent="0" lvl="0" marL="0" rtl="0" algn="l">
              <a:spcBef>
                <a:spcPts val="400"/>
              </a:spcBef>
              <a:spcAft>
                <a:spcPts val="0"/>
              </a:spcAft>
              <a:buNone/>
            </a:pPr>
            <a:r>
              <a:t/>
            </a:r>
            <a:endParaRPr/>
          </a:p>
        </p:txBody>
      </p:sp>
      <p:sp>
        <p:nvSpPr>
          <p:cNvPr id="86" name="Google Shape;86;p16"/>
          <p:cNvSpPr txBox="1"/>
          <p:nvPr>
            <p:ph idx="1" type="body"/>
          </p:nvPr>
        </p:nvSpPr>
        <p:spPr>
          <a:xfrm>
            <a:off x="311700" y="591450"/>
            <a:ext cx="4117800" cy="4440600"/>
          </a:xfrm>
          <a:prstGeom prst="rect">
            <a:avLst/>
          </a:prstGeom>
        </p:spPr>
        <p:txBody>
          <a:bodyPr anchorCtr="0" anchor="t" bIns="91425" lIns="91425" spcFirstLastPara="1" rIns="91425" wrap="square" tIns="91425">
            <a:normAutofit lnSpcReduction="10000"/>
          </a:bodyPr>
          <a:lstStyle/>
          <a:p>
            <a:pPr indent="0" lvl="0" marL="0" rtl="0" algn="l">
              <a:lnSpc>
                <a:spcPct val="152272"/>
              </a:lnSpc>
              <a:spcBef>
                <a:spcPts val="1200"/>
              </a:spcBef>
              <a:spcAft>
                <a:spcPts val="0"/>
              </a:spcAft>
              <a:buNone/>
            </a:pPr>
            <a:r>
              <a:rPr lang="en-GB" sz="1500">
                <a:solidFill>
                  <a:srgbClr val="222222"/>
                </a:solidFill>
                <a:highlight>
                  <a:srgbClr val="FFFFFF"/>
                </a:highlight>
              </a:rPr>
              <a:t>The structure for job advertisements tends to be fairly </a:t>
            </a:r>
            <a:r>
              <a:rPr b="1" lang="en-GB" sz="1500">
                <a:solidFill>
                  <a:srgbClr val="222222"/>
                </a:solidFill>
                <a:highlight>
                  <a:srgbClr val="FFFFFF"/>
                </a:highlight>
              </a:rPr>
              <a:t>consistent. </a:t>
            </a:r>
            <a:endParaRPr b="1" sz="1500">
              <a:solidFill>
                <a:srgbClr val="222222"/>
              </a:solidFill>
              <a:highlight>
                <a:srgbClr val="FFFFFF"/>
              </a:highlight>
            </a:endParaRPr>
          </a:p>
          <a:p>
            <a:pPr indent="0" lvl="0" marL="0" rtl="0" algn="l">
              <a:lnSpc>
                <a:spcPct val="152272"/>
              </a:lnSpc>
              <a:spcBef>
                <a:spcPts val="1200"/>
              </a:spcBef>
              <a:spcAft>
                <a:spcPts val="0"/>
              </a:spcAft>
              <a:buNone/>
            </a:pPr>
            <a:r>
              <a:rPr lang="en-GB" sz="1500">
                <a:solidFill>
                  <a:srgbClr val="222222"/>
                </a:solidFill>
                <a:highlight>
                  <a:srgbClr val="FFFFFF"/>
                </a:highlight>
              </a:rPr>
              <a:t>Still, that doesn't mean you should skim through a job posting. </a:t>
            </a:r>
            <a:endParaRPr sz="1500">
              <a:solidFill>
                <a:srgbClr val="222222"/>
              </a:solidFill>
              <a:highlight>
                <a:srgbClr val="FFFFFF"/>
              </a:highlight>
            </a:endParaRPr>
          </a:p>
          <a:p>
            <a:pPr indent="0" lvl="0" marL="0" rtl="0" algn="l">
              <a:lnSpc>
                <a:spcPct val="152272"/>
              </a:lnSpc>
              <a:spcBef>
                <a:spcPts val="1200"/>
              </a:spcBef>
              <a:spcAft>
                <a:spcPts val="0"/>
              </a:spcAft>
              <a:buNone/>
            </a:pPr>
            <a:r>
              <a:rPr lang="en-GB" sz="1500">
                <a:solidFill>
                  <a:srgbClr val="222222"/>
                </a:solidFill>
                <a:highlight>
                  <a:srgbClr val="FFFFFF"/>
                </a:highlight>
              </a:rPr>
              <a:t>Carefully reviewing the </a:t>
            </a:r>
            <a:r>
              <a:rPr b="1" lang="en-GB" sz="1500">
                <a:solidFill>
                  <a:srgbClr val="222222"/>
                </a:solidFill>
                <a:highlight>
                  <a:srgbClr val="FFFFFF"/>
                </a:highlight>
              </a:rPr>
              <a:t>company's write-up</a:t>
            </a:r>
            <a:r>
              <a:rPr lang="en-GB" sz="1500">
                <a:solidFill>
                  <a:srgbClr val="222222"/>
                </a:solidFill>
                <a:highlight>
                  <a:srgbClr val="FFFFFF"/>
                </a:highlight>
              </a:rPr>
              <a:t> of a job will allow you to write </a:t>
            </a:r>
            <a:r>
              <a:rPr b="1" lang="en-GB" sz="1500">
                <a:solidFill>
                  <a:srgbClr val="222222"/>
                </a:solidFill>
                <a:highlight>
                  <a:srgbClr val="FFFFFF"/>
                </a:highlight>
              </a:rPr>
              <a:t>persuasive</a:t>
            </a:r>
            <a:r>
              <a:rPr lang="en-GB" sz="1500">
                <a:solidFill>
                  <a:srgbClr val="222222"/>
                </a:solidFill>
                <a:highlight>
                  <a:srgbClr val="FFFFFF"/>
                </a:highlight>
              </a:rPr>
              <a:t> cover letters. </a:t>
            </a:r>
            <a:endParaRPr sz="1500">
              <a:solidFill>
                <a:srgbClr val="222222"/>
              </a:solidFill>
              <a:highlight>
                <a:srgbClr val="FFFFFF"/>
              </a:highlight>
            </a:endParaRPr>
          </a:p>
          <a:p>
            <a:pPr indent="0" lvl="0" marL="0" rtl="0" algn="l">
              <a:lnSpc>
                <a:spcPct val="152272"/>
              </a:lnSpc>
              <a:spcBef>
                <a:spcPts val="1200"/>
              </a:spcBef>
              <a:spcAft>
                <a:spcPts val="0"/>
              </a:spcAft>
              <a:buClr>
                <a:schemeClr val="dk1"/>
              </a:buClr>
              <a:buSzPts val="1100"/>
              <a:buFont typeface="Arial"/>
              <a:buNone/>
            </a:pPr>
            <a:r>
              <a:rPr lang="en-GB" sz="1500">
                <a:solidFill>
                  <a:srgbClr val="222222"/>
                </a:solidFill>
                <a:highlight>
                  <a:srgbClr val="FFFFFF"/>
                </a:highlight>
              </a:rPr>
              <a:t>save time by only applying to relevant jobs, and feel prepared for </a:t>
            </a:r>
            <a:r>
              <a:rPr lang="en-GB" sz="1500">
                <a:solidFill>
                  <a:srgbClr val="222222"/>
                </a:solidFill>
                <a:highlight>
                  <a:srgbClr val="E6B8AF"/>
                </a:highlight>
              </a:rPr>
              <a:t>phone </a:t>
            </a:r>
            <a:r>
              <a:rPr b="1" lang="en-GB" sz="1500">
                <a:solidFill>
                  <a:srgbClr val="222222"/>
                </a:solidFill>
                <a:highlight>
                  <a:srgbClr val="E6B8AF"/>
                </a:highlight>
              </a:rPr>
              <a:t>screens and in-person job interviews.</a:t>
            </a:r>
            <a:endParaRPr b="1" sz="1500">
              <a:solidFill>
                <a:srgbClr val="222222"/>
              </a:solidFill>
              <a:highlight>
                <a:srgbClr val="E6B8AF"/>
              </a:highlight>
            </a:endParaRPr>
          </a:p>
          <a:p>
            <a:pPr indent="0" lvl="0" marL="0" rtl="0" algn="l">
              <a:spcBef>
                <a:spcPts val="1200"/>
              </a:spcBef>
              <a:spcAft>
                <a:spcPts val="1200"/>
              </a:spcAft>
              <a:buNone/>
            </a:pPr>
            <a:r>
              <a:t/>
            </a:r>
            <a:endParaRPr/>
          </a:p>
        </p:txBody>
      </p:sp>
      <p:sp>
        <p:nvSpPr>
          <p:cNvPr id="87" name="Google Shape;87;p16"/>
          <p:cNvSpPr txBox="1"/>
          <p:nvPr>
            <p:ph idx="2" type="body"/>
          </p:nvPr>
        </p:nvSpPr>
        <p:spPr>
          <a:xfrm>
            <a:off x="4843550" y="312400"/>
            <a:ext cx="3999900" cy="4546800"/>
          </a:xfrm>
          <a:prstGeom prst="rect">
            <a:avLst/>
          </a:prstGeom>
        </p:spPr>
        <p:txBody>
          <a:bodyPr anchorCtr="0" anchor="t" bIns="91425" lIns="91425" spcFirstLastPara="1" rIns="91425" wrap="square" tIns="91425">
            <a:normAutofit/>
          </a:bodyPr>
          <a:lstStyle/>
          <a:p>
            <a:pPr indent="0" lvl="0" marL="0" rtl="0" algn="l">
              <a:lnSpc>
                <a:spcPct val="152272"/>
              </a:lnSpc>
              <a:spcBef>
                <a:spcPts val="1200"/>
              </a:spcBef>
              <a:spcAft>
                <a:spcPts val="0"/>
              </a:spcAft>
              <a:buNone/>
            </a:pPr>
            <a:r>
              <a:rPr b="1" i="1" lang="en-GB" sz="1500">
                <a:solidFill>
                  <a:srgbClr val="222222"/>
                </a:solidFill>
                <a:highlight>
                  <a:srgbClr val="F4CCCC"/>
                </a:highlight>
              </a:rPr>
              <a:t>skim</a:t>
            </a:r>
            <a:r>
              <a:rPr i="1" lang="en-GB" sz="1500">
                <a:solidFill>
                  <a:srgbClr val="222222"/>
                </a:solidFill>
                <a:highlight>
                  <a:srgbClr val="F4CCCC"/>
                </a:highlight>
              </a:rPr>
              <a:t> </a:t>
            </a:r>
            <a:r>
              <a:rPr i="1" lang="en-GB" sz="1500">
                <a:solidFill>
                  <a:srgbClr val="222222"/>
                </a:solidFill>
                <a:highlight>
                  <a:srgbClr val="FFFFFF"/>
                </a:highlight>
              </a:rPr>
              <a:t>through :</a:t>
            </a:r>
            <a:r>
              <a:rPr lang="en-GB" sz="1500">
                <a:solidFill>
                  <a:srgbClr val="222222"/>
                </a:solidFill>
                <a:highlight>
                  <a:srgbClr val="FFFFFF"/>
                </a:highlight>
              </a:rPr>
              <a:t> </a:t>
            </a:r>
            <a:r>
              <a:rPr i="1" lang="en-GB" sz="1500">
                <a:solidFill>
                  <a:srgbClr val="222222"/>
                </a:solidFill>
                <a:highlight>
                  <a:srgbClr val="FFFFFF"/>
                </a:highlight>
              </a:rPr>
              <a:t> </a:t>
            </a:r>
            <a:r>
              <a:rPr lang="en-GB" sz="1350">
                <a:solidFill>
                  <a:srgbClr val="202124"/>
                </a:solidFill>
                <a:highlight>
                  <a:srgbClr val="FFFFFF"/>
                </a:highlight>
              </a:rPr>
              <a:t>go or move quickly and lightly over. </a:t>
            </a:r>
            <a:endParaRPr i="1" sz="1800">
              <a:solidFill>
                <a:srgbClr val="222222"/>
              </a:solidFill>
              <a:highlight>
                <a:srgbClr val="FFFFFF"/>
              </a:highlight>
            </a:endParaRPr>
          </a:p>
          <a:p>
            <a:pPr indent="0" lvl="0" marL="0" rtl="0" algn="l">
              <a:lnSpc>
                <a:spcPct val="152272"/>
              </a:lnSpc>
              <a:spcBef>
                <a:spcPts val="1200"/>
              </a:spcBef>
              <a:spcAft>
                <a:spcPts val="0"/>
              </a:spcAft>
              <a:buNone/>
            </a:pPr>
            <a:r>
              <a:t/>
            </a:r>
            <a:endParaRPr b="1" i="1" sz="1500">
              <a:solidFill>
                <a:srgbClr val="222222"/>
              </a:solidFill>
              <a:highlight>
                <a:srgbClr val="E6B8AF"/>
              </a:highlight>
            </a:endParaRPr>
          </a:p>
          <a:p>
            <a:pPr indent="0" lvl="0" marL="0" rtl="0" algn="l">
              <a:lnSpc>
                <a:spcPct val="152272"/>
              </a:lnSpc>
              <a:spcBef>
                <a:spcPts val="1200"/>
              </a:spcBef>
              <a:spcAft>
                <a:spcPts val="0"/>
              </a:spcAft>
              <a:buNone/>
            </a:pPr>
            <a:r>
              <a:rPr b="1" i="1" lang="en-GB" sz="1500">
                <a:solidFill>
                  <a:srgbClr val="222222"/>
                </a:solidFill>
                <a:highlight>
                  <a:srgbClr val="E6B8AF"/>
                </a:highlight>
              </a:rPr>
              <a:t>company's write-up</a:t>
            </a:r>
            <a:r>
              <a:rPr b="1" lang="en-GB" sz="1500">
                <a:solidFill>
                  <a:srgbClr val="222222"/>
                </a:solidFill>
                <a:highlight>
                  <a:srgbClr val="E6B8AF"/>
                </a:highlight>
              </a:rPr>
              <a:t> : </a:t>
            </a:r>
            <a:r>
              <a:rPr lang="en-GB" sz="1450">
                <a:solidFill>
                  <a:srgbClr val="1D2A57"/>
                </a:solidFill>
                <a:latin typeface="Times New Roman"/>
                <a:ea typeface="Times New Roman"/>
                <a:cs typeface="Times New Roman"/>
                <a:sym typeface="Times New Roman"/>
              </a:rPr>
              <a:t>a </a:t>
            </a:r>
            <a:r>
              <a:rPr lang="en-GB" sz="1450">
                <a:solidFill>
                  <a:srgbClr val="1D2A57"/>
                </a:solidFill>
                <a:uFill>
                  <a:noFill/>
                </a:uFill>
                <a:latin typeface="Times New Roman"/>
                <a:ea typeface="Times New Roman"/>
                <a:cs typeface="Times New Roman"/>
                <a:sym typeface="Times New Roman"/>
                <a:hlinkClick r:id="rId3">
                  <a:extLst>
                    <a:ext uri="{A12FA001-AC4F-418D-AE19-62706E023703}">
                      <ahyp:hlinkClr val="tx"/>
                    </a:ext>
                  </a:extLst>
                </a:hlinkClick>
              </a:rPr>
              <a:t>report</a:t>
            </a:r>
            <a:r>
              <a:rPr lang="en-GB" sz="1450">
                <a:solidFill>
                  <a:srgbClr val="1D2A57"/>
                </a:solidFill>
                <a:latin typeface="Times New Roman"/>
                <a:ea typeface="Times New Roman"/>
                <a:cs typeface="Times New Roman"/>
                <a:sym typeface="Times New Roman"/>
              </a:rPr>
              <a:t> or </a:t>
            </a:r>
            <a:r>
              <a:rPr lang="en-GB" sz="1450">
                <a:solidFill>
                  <a:srgbClr val="1D2A57"/>
                </a:solidFill>
                <a:uFill>
                  <a:noFill/>
                </a:uFill>
                <a:latin typeface="Times New Roman"/>
                <a:ea typeface="Times New Roman"/>
                <a:cs typeface="Times New Roman"/>
                <a:sym typeface="Times New Roman"/>
                <a:hlinkClick r:id="rId4">
                  <a:extLst>
                    <a:ext uri="{A12FA001-AC4F-418D-AE19-62706E023703}">
                      <ahyp:hlinkClr val="tx"/>
                    </a:ext>
                  </a:extLst>
                </a:hlinkClick>
              </a:rPr>
              <a:t>article</a:t>
            </a:r>
            <a:r>
              <a:rPr lang="en-GB" sz="1450">
                <a:solidFill>
                  <a:srgbClr val="1D2A57"/>
                </a:solidFill>
                <a:latin typeface="Times New Roman"/>
                <a:ea typeface="Times New Roman"/>
                <a:cs typeface="Times New Roman"/>
                <a:sym typeface="Times New Roman"/>
              </a:rPr>
              <a:t> that makes a </a:t>
            </a:r>
            <a:r>
              <a:rPr lang="en-GB" sz="1450">
                <a:solidFill>
                  <a:srgbClr val="1D2A57"/>
                </a:solidFill>
                <a:uFill>
                  <a:noFill/>
                </a:uFill>
                <a:latin typeface="Times New Roman"/>
                <a:ea typeface="Times New Roman"/>
                <a:cs typeface="Times New Roman"/>
                <a:sym typeface="Times New Roman"/>
                <a:hlinkClick r:id="rId5">
                  <a:extLst>
                    <a:ext uri="{A12FA001-AC4F-418D-AE19-62706E023703}">
                      <ahyp:hlinkClr val="tx"/>
                    </a:ext>
                  </a:extLst>
                </a:hlinkClick>
              </a:rPr>
              <a:t>judgment</a:t>
            </a:r>
            <a:r>
              <a:rPr lang="en-GB" sz="1450">
                <a:solidFill>
                  <a:srgbClr val="1D2A57"/>
                </a:solidFill>
                <a:latin typeface="Times New Roman"/>
                <a:ea typeface="Times New Roman"/>
                <a:cs typeface="Times New Roman"/>
                <a:sym typeface="Times New Roman"/>
              </a:rPr>
              <a:t> about a company </a:t>
            </a:r>
            <a:endParaRPr sz="1600">
              <a:solidFill>
                <a:srgbClr val="222222"/>
              </a:solidFill>
              <a:highlight>
                <a:srgbClr val="E6B8AF"/>
              </a:highlight>
              <a:latin typeface="Times New Roman"/>
              <a:ea typeface="Times New Roman"/>
              <a:cs typeface="Times New Roman"/>
              <a:sym typeface="Times New Roman"/>
            </a:endParaRPr>
          </a:p>
          <a:p>
            <a:pPr indent="0" lvl="0" marL="0" rtl="0" algn="l">
              <a:lnSpc>
                <a:spcPct val="152272"/>
              </a:lnSpc>
              <a:spcBef>
                <a:spcPts val="1200"/>
              </a:spcBef>
              <a:spcAft>
                <a:spcPts val="0"/>
              </a:spcAft>
              <a:buNone/>
            </a:pPr>
            <a:r>
              <a:t/>
            </a:r>
            <a:endParaRPr b="1" sz="1500">
              <a:solidFill>
                <a:srgbClr val="222222"/>
              </a:solidFill>
              <a:highlight>
                <a:srgbClr val="E6B8AF"/>
              </a:highlight>
            </a:endParaRPr>
          </a:p>
          <a:p>
            <a:pPr indent="0" lvl="0" marL="0" rtl="0" algn="l">
              <a:lnSpc>
                <a:spcPct val="152272"/>
              </a:lnSpc>
              <a:spcBef>
                <a:spcPts val="1200"/>
              </a:spcBef>
              <a:spcAft>
                <a:spcPts val="0"/>
              </a:spcAft>
              <a:buNone/>
            </a:pPr>
            <a:r>
              <a:rPr b="1" i="1" lang="en-GB" sz="1500">
                <a:solidFill>
                  <a:srgbClr val="222222"/>
                </a:solidFill>
                <a:highlight>
                  <a:srgbClr val="E6B8AF"/>
                </a:highlight>
              </a:rPr>
              <a:t>persuasive</a:t>
            </a:r>
            <a:r>
              <a:rPr b="1" lang="en-GB" sz="1500">
                <a:solidFill>
                  <a:srgbClr val="222222"/>
                </a:solidFill>
                <a:highlight>
                  <a:srgbClr val="E6B8AF"/>
                </a:highlight>
              </a:rPr>
              <a:t> </a:t>
            </a:r>
            <a:r>
              <a:rPr lang="en-GB" sz="1500">
                <a:solidFill>
                  <a:srgbClr val="222222"/>
                </a:solidFill>
                <a:highlight>
                  <a:srgbClr val="E6B8AF"/>
                </a:highlight>
              </a:rPr>
              <a:t>cover letters </a:t>
            </a:r>
            <a:r>
              <a:rPr lang="en-GB" sz="1500">
                <a:solidFill>
                  <a:schemeClr val="dk1"/>
                </a:solidFill>
                <a:highlight>
                  <a:schemeClr val="lt1"/>
                </a:highlight>
              </a:rPr>
              <a:t>   Persuade the mind of the employer.</a:t>
            </a:r>
            <a:r>
              <a:rPr b="1" lang="en-GB" sz="1500">
                <a:solidFill>
                  <a:schemeClr val="dk1"/>
                </a:solidFill>
                <a:highlight>
                  <a:schemeClr val="lt1"/>
                </a:highlight>
              </a:rPr>
              <a:t> </a:t>
            </a:r>
            <a:endParaRPr b="1" sz="1500">
              <a:solidFill>
                <a:schemeClr val="dk1"/>
              </a:solidFill>
              <a:highlight>
                <a:schemeClr val="lt1"/>
              </a:highlight>
            </a:endParaRPr>
          </a:p>
          <a:p>
            <a:pPr indent="0" lvl="0" marL="0" rtl="0" algn="l">
              <a:lnSpc>
                <a:spcPct val="152272"/>
              </a:lnSpc>
              <a:spcBef>
                <a:spcPts val="1200"/>
              </a:spcBef>
              <a:spcAft>
                <a:spcPts val="1200"/>
              </a:spcAft>
              <a:buClr>
                <a:schemeClr val="dk1"/>
              </a:buClr>
              <a:buSzPts val="1100"/>
              <a:buFont typeface="Arial"/>
              <a:buNone/>
            </a:pPr>
            <a:r>
              <a:t/>
            </a:r>
            <a:endParaRPr b="1" sz="1500">
              <a:solidFill>
                <a:srgbClr val="222222"/>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178525"/>
            <a:ext cx="201600" cy="39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100"/>
          </a:p>
        </p:txBody>
      </p:sp>
      <p:sp>
        <p:nvSpPr>
          <p:cNvPr id="93" name="Google Shape;93;p17"/>
          <p:cNvSpPr txBox="1"/>
          <p:nvPr>
            <p:ph idx="1" type="body"/>
          </p:nvPr>
        </p:nvSpPr>
        <p:spPr>
          <a:xfrm>
            <a:off x="311700" y="178525"/>
            <a:ext cx="4407900" cy="473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1700">
                <a:solidFill>
                  <a:srgbClr val="222222"/>
                </a:solidFill>
                <a:latin typeface="Times New Roman"/>
                <a:ea typeface="Times New Roman"/>
                <a:cs typeface="Times New Roman"/>
                <a:sym typeface="Times New Roman"/>
              </a:rPr>
              <a:t>Job title  </a:t>
            </a:r>
            <a:endParaRPr sz="1200">
              <a:solidFill>
                <a:srgbClr val="222222"/>
              </a:solidFill>
            </a:endParaRPr>
          </a:p>
          <a:p>
            <a:pPr indent="0" lvl="0" marL="0" rtl="0" algn="l">
              <a:lnSpc>
                <a:spcPct val="100000"/>
              </a:lnSpc>
              <a:spcBef>
                <a:spcPts val="1200"/>
              </a:spcBef>
              <a:spcAft>
                <a:spcPts val="0"/>
              </a:spcAft>
              <a:buNone/>
            </a:pPr>
            <a:r>
              <a:rPr b="1" lang="en-GB" sz="1700">
                <a:solidFill>
                  <a:srgbClr val="222222"/>
                </a:solidFill>
                <a:latin typeface="Times New Roman"/>
                <a:ea typeface="Times New Roman"/>
                <a:cs typeface="Times New Roman"/>
                <a:sym typeface="Times New Roman"/>
              </a:rPr>
              <a:t>Qualifications/ </a:t>
            </a:r>
            <a:r>
              <a:rPr b="1" lang="en-GB" sz="1600">
                <a:solidFill>
                  <a:srgbClr val="222222"/>
                </a:solidFill>
                <a:latin typeface="Times New Roman"/>
                <a:ea typeface="Times New Roman"/>
                <a:cs typeface="Times New Roman"/>
                <a:sym typeface="Times New Roman"/>
              </a:rPr>
              <a:t>Requirements/Experience : </a:t>
            </a:r>
            <a:r>
              <a:rPr lang="en-GB" sz="1500">
                <a:solidFill>
                  <a:srgbClr val="222222"/>
                </a:solidFill>
                <a:latin typeface="Times New Roman"/>
                <a:ea typeface="Times New Roman"/>
                <a:cs typeface="Times New Roman"/>
                <a:sym typeface="Times New Roman"/>
              </a:rPr>
              <a:t>editorial assistant" and "assistant editor </a:t>
            </a:r>
            <a:r>
              <a:rPr lang="en-GB" sz="1300">
                <a:solidFill>
                  <a:srgbClr val="222222"/>
                </a:solidFill>
              </a:rPr>
              <a:t>education, and soft and hard skills. </a:t>
            </a:r>
            <a:endParaRPr sz="1300">
              <a:solidFill>
                <a:srgbClr val="222222"/>
              </a:solidFill>
            </a:endParaRPr>
          </a:p>
          <a:p>
            <a:pPr indent="0" lvl="0" marL="0" rtl="0" algn="l">
              <a:lnSpc>
                <a:spcPct val="100000"/>
              </a:lnSpc>
              <a:spcBef>
                <a:spcPts val="600"/>
              </a:spcBef>
              <a:spcAft>
                <a:spcPts val="0"/>
              </a:spcAft>
              <a:buNone/>
            </a:pPr>
            <a:r>
              <a:t/>
            </a:r>
            <a:endParaRPr sz="1300">
              <a:solidFill>
                <a:srgbClr val="222222"/>
              </a:solidFill>
            </a:endParaRPr>
          </a:p>
          <a:p>
            <a:pPr indent="0" lvl="0" marL="0" rtl="0" algn="just">
              <a:lnSpc>
                <a:spcPct val="100000"/>
              </a:lnSpc>
              <a:spcBef>
                <a:spcPts val="600"/>
              </a:spcBef>
              <a:spcAft>
                <a:spcPts val="0"/>
              </a:spcAft>
              <a:buNone/>
            </a:pPr>
            <a:r>
              <a:rPr b="1" lang="en-GB" sz="1600">
                <a:solidFill>
                  <a:srgbClr val="222222"/>
                </a:solidFill>
                <a:latin typeface="Times New Roman"/>
                <a:ea typeface="Times New Roman"/>
                <a:cs typeface="Times New Roman"/>
                <a:sym typeface="Times New Roman"/>
              </a:rPr>
              <a:t>Responsibilities   </a:t>
            </a:r>
            <a:r>
              <a:rPr lang="en-GB">
                <a:solidFill>
                  <a:srgbClr val="222222"/>
                </a:solidFill>
              </a:rPr>
              <a:t>lead the team in generating XYZ                                                                                                            create weekly report</a:t>
            </a:r>
            <a:endParaRPr sz="2600">
              <a:solidFill>
                <a:srgbClr val="222222"/>
              </a:solidFill>
              <a:latin typeface="Times New Roman"/>
              <a:ea typeface="Times New Roman"/>
              <a:cs typeface="Times New Roman"/>
              <a:sym typeface="Times New Roman"/>
            </a:endParaRPr>
          </a:p>
          <a:p>
            <a:pPr indent="0" lvl="0" marL="0" rtl="0" algn="l">
              <a:lnSpc>
                <a:spcPct val="100000"/>
              </a:lnSpc>
              <a:spcBef>
                <a:spcPts val="600"/>
              </a:spcBef>
              <a:spcAft>
                <a:spcPts val="0"/>
              </a:spcAft>
              <a:buNone/>
            </a:pPr>
            <a:r>
              <a:t/>
            </a:r>
            <a:endParaRPr sz="1300">
              <a:solidFill>
                <a:srgbClr val="222222"/>
              </a:solidFill>
            </a:endParaRPr>
          </a:p>
          <a:p>
            <a:pPr indent="0" lvl="0" marL="0" rtl="0" algn="l">
              <a:spcBef>
                <a:spcPts val="600"/>
              </a:spcBef>
              <a:spcAft>
                <a:spcPts val="0"/>
              </a:spcAft>
              <a:buNone/>
            </a:pPr>
            <a:r>
              <a:rPr b="1" lang="en-GB" sz="1700">
                <a:solidFill>
                  <a:srgbClr val="222222"/>
                </a:solidFill>
                <a:latin typeface="Times New Roman"/>
                <a:ea typeface="Times New Roman"/>
                <a:cs typeface="Times New Roman"/>
                <a:sym typeface="Times New Roman"/>
              </a:rPr>
              <a:t>About us : </a:t>
            </a:r>
            <a:r>
              <a:rPr lang="en-GB" sz="1700">
                <a:solidFill>
                  <a:srgbClr val="222222"/>
                </a:solidFill>
                <a:latin typeface="Times New Roman"/>
                <a:ea typeface="Times New Roman"/>
                <a:cs typeface="Times New Roman"/>
                <a:sym typeface="Times New Roman"/>
              </a:rPr>
              <a:t>background of the company </a:t>
            </a:r>
            <a:endParaRPr sz="1700">
              <a:solidFill>
                <a:srgbClr val="222222"/>
              </a:solidFill>
              <a:latin typeface="Times New Roman"/>
              <a:ea typeface="Times New Roman"/>
              <a:cs typeface="Times New Roman"/>
              <a:sym typeface="Times New Roman"/>
            </a:endParaRPr>
          </a:p>
          <a:p>
            <a:pPr indent="0" lvl="0" marL="0" rtl="0" algn="l">
              <a:spcBef>
                <a:spcPts val="1200"/>
              </a:spcBef>
              <a:spcAft>
                <a:spcPts val="0"/>
              </a:spcAft>
              <a:buNone/>
            </a:pPr>
            <a:r>
              <a:rPr b="1" lang="en-GB" sz="1700">
                <a:solidFill>
                  <a:srgbClr val="222222"/>
                </a:solidFill>
                <a:latin typeface="Times New Roman"/>
                <a:ea typeface="Times New Roman"/>
                <a:cs typeface="Times New Roman"/>
                <a:sym typeface="Times New Roman"/>
              </a:rPr>
              <a:t>Benefits and pay: </a:t>
            </a:r>
            <a:r>
              <a:rPr b="1" lang="en-GB" sz="1300">
                <a:solidFill>
                  <a:srgbClr val="222222"/>
                </a:solidFill>
              </a:rPr>
              <a:t>  salary commensurate with experienc</a:t>
            </a:r>
            <a:r>
              <a:rPr b="1" lang="en-GB" sz="1300">
                <a:solidFill>
                  <a:srgbClr val="222222"/>
                </a:solidFill>
              </a:rPr>
              <a:t>e</a:t>
            </a:r>
            <a:r>
              <a:rPr b="1" lang="en-GB" sz="1300">
                <a:solidFill>
                  <a:srgbClr val="222222"/>
                </a:solidFill>
              </a:rPr>
              <a:t> or competitive salary,</a:t>
            </a:r>
            <a:endParaRPr b="1" sz="2000">
              <a:solidFill>
                <a:srgbClr val="222222"/>
              </a:solidFill>
              <a:latin typeface="Times New Roman"/>
              <a:ea typeface="Times New Roman"/>
              <a:cs typeface="Times New Roman"/>
              <a:sym typeface="Times New Roman"/>
            </a:endParaRPr>
          </a:p>
          <a:p>
            <a:pPr indent="0" lvl="0" marL="0" rtl="0" algn="l">
              <a:spcBef>
                <a:spcPts val="1200"/>
              </a:spcBef>
              <a:spcAft>
                <a:spcPts val="1200"/>
              </a:spcAft>
              <a:buNone/>
            </a:pPr>
            <a:r>
              <a:rPr b="1" lang="en-GB" sz="1600">
                <a:solidFill>
                  <a:schemeClr val="dk1"/>
                </a:solidFill>
                <a:latin typeface="Times New Roman"/>
                <a:ea typeface="Times New Roman"/>
                <a:cs typeface="Times New Roman"/>
                <a:sym typeface="Times New Roman"/>
              </a:rPr>
              <a:t>Experience level :</a:t>
            </a:r>
            <a:r>
              <a:rPr lang="en-GB" sz="1200">
                <a:solidFill>
                  <a:srgbClr val="222222"/>
                </a:solidFill>
              </a:rPr>
              <a:t>Whether in terms of years or            career level, sometimes postings will include details about the experience level. </a:t>
            </a:r>
            <a:r>
              <a:rPr lang="en-GB" sz="1800">
                <a:solidFill>
                  <a:schemeClr val="dk1"/>
                </a:solidFill>
                <a:latin typeface="Times New Roman"/>
                <a:ea typeface="Times New Roman"/>
                <a:cs typeface="Times New Roman"/>
                <a:sym typeface="Times New Roman"/>
              </a:rPr>
              <a:t> </a:t>
            </a:r>
            <a:endParaRPr sz="2300">
              <a:solidFill>
                <a:schemeClr val="dk1"/>
              </a:solidFill>
              <a:latin typeface="Times New Roman"/>
              <a:ea typeface="Times New Roman"/>
              <a:cs typeface="Times New Roman"/>
              <a:sym typeface="Times New Roman"/>
            </a:endParaRPr>
          </a:p>
        </p:txBody>
      </p:sp>
      <p:sp>
        <p:nvSpPr>
          <p:cNvPr id="94" name="Google Shape;94;p17"/>
          <p:cNvSpPr txBox="1"/>
          <p:nvPr>
            <p:ph idx="2" type="body"/>
          </p:nvPr>
        </p:nvSpPr>
        <p:spPr>
          <a:xfrm>
            <a:off x="4932825" y="178525"/>
            <a:ext cx="4059900" cy="4390500"/>
          </a:xfrm>
          <a:prstGeom prst="rect">
            <a:avLst/>
          </a:prstGeom>
        </p:spPr>
        <p:txBody>
          <a:bodyPr anchorCtr="0" anchor="t" bIns="91425" lIns="91425" spcFirstLastPara="1" rIns="91425" wrap="square" tIns="91425">
            <a:normAutofit/>
          </a:bodyPr>
          <a:lstStyle/>
          <a:p>
            <a:pPr indent="0" lvl="0" marL="0" rtl="0" algn="l">
              <a:lnSpc>
                <a:spcPct val="152272"/>
              </a:lnSpc>
              <a:spcBef>
                <a:spcPts val="1200"/>
              </a:spcBef>
              <a:spcAft>
                <a:spcPts val="0"/>
              </a:spcAft>
              <a:buClr>
                <a:schemeClr val="dk1"/>
              </a:buClr>
              <a:buSzPts val="1100"/>
              <a:buFont typeface="Arial"/>
              <a:buNone/>
            </a:pPr>
            <a:r>
              <a:rPr lang="en-GB" sz="1200">
                <a:solidFill>
                  <a:srgbClr val="222222"/>
                </a:solidFill>
                <a:highlight>
                  <a:srgbClr val="FFFFFF"/>
                </a:highlight>
              </a:rPr>
              <a:t>As you review any section of a job description, keep in mind that the most important items are probably listed toward the top. If you fit the first four experience requirements but miss one or two at bottom, you can apply. </a:t>
            </a:r>
            <a:endParaRPr sz="1200">
              <a:solidFill>
                <a:srgbClr val="222222"/>
              </a:solidFill>
              <a:highlight>
                <a:srgbClr val="FFFFFF"/>
              </a:highlight>
            </a:endParaRPr>
          </a:p>
          <a:p>
            <a:pPr indent="0" lvl="0" marL="0" rtl="0" algn="l">
              <a:spcBef>
                <a:spcPts val="1200"/>
              </a:spcBef>
              <a:spcAft>
                <a:spcPts val="0"/>
              </a:spcAft>
              <a:buNone/>
            </a:pPr>
            <a:r>
              <a:rPr lang="en-GB" sz="1300">
                <a:solidFill>
                  <a:srgbClr val="222222"/>
                </a:solidFill>
              </a:rPr>
              <a:t>Remember, with many job postings it will be impossible for any single person to match perfectly.</a:t>
            </a:r>
            <a:endParaRPr sz="1300">
              <a:solidFill>
                <a:srgbClr val="222222"/>
              </a:solidFill>
            </a:endParaRPr>
          </a:p>
          <a:p>
            <a:pPr indent="0" lvl="0" marL="0" rtl="0" algn="l">
              <a:spcBef>
                <a:spcPts val="1200"/>
              </a:spcBef>
              <a:spcAft>
                <a:spcPts val="0"/>
              </a:spcAft>
              <a:buNone/>
            </a:pPr>
            <a:r>
              <a:t/>
            </a:r>
            <a:endParaRPr sz="1300">
              <a:solidFill>
                <a:srgbClr val="222222"/>
              </a:solidFill>
            </a:endParaRPr>
          </a:p>
          <a:p>
            <a:pPr indent="0" lvl="0" marL="0" rtl="0" algn="l">
              <a:spcBef>
                <a:spcPts val="1200"/>
              </a:spcBef>
              <a:spcAft>
                <a:spcPts val="1200"/>
              </a:spcAft>
              <a:buNone/>
            </a:pPr>
            <a:r>
              <a:rPr lang="en-GB" sz="1800">
                <a:solidFill>
                  <a:srgbClr val="222222"/>
                </a:solidFill>
                <a:latin typeface="Times New Roman"/>
                <a:ea typeface="Times New Roman"/>
                <a:cs typeface="Times New Roman"/>
                <a:sym typeface="Times New Roman"/>
              </a:rPr>
              <a:t> </a:t>
            </a:r>
            <a:endParaRPr sz="1900">
              <a:solidFill>
                <a:srgbClr val="222222"/>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122725"/>
            <a:ext cx="8520600" cy="49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Understand the phrases in the ad</a:t>
            </a:r>
            <a:endParaRPr/>
          </a:p>
        </p:txBody>
      </p:sp>
      <p:sp>
        <p:nvSpPr>
          <p:cNvPr id="100" name="Google Shape;100;p18"/>
          <p:cNvSpPr txBox="1"/>
          <p:nvPr>
            <p:ph idx="1" type="body"/>
          </p:nvPr>
        </p:nvSpPr>
        <p:spPr>
          <a:xfrm>
            <a:off x="311700" y="758700"/>
            <a:ext cx="8520600" cy="41616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Clr>
                <a:schemeClr val="dk1"/>
              </a:buClr>
              <a:buSzPct val="38461"/>
              <a:buFont typeface="Arial"/>
              <a:buNone/>
            </a:pPr>
            <a:r>
              <a:rPr b="1" lang="en-GB" sz="2859">
                <a:solidFill>
                  <a:srgbClr val="222222"/>
                </a:solidFill>
                <a:latin typeface="Times New Roman"/>
                <a:ea typeface="Times New Roman"/>
                <a:cs typeface="Times New Roman"/>
                <a:sym typeface="Times New Roman"/>
              </a:rPr>
              <a:t>self-starters</a:t>
            </a:r>
            <a:endParaRPr b="1" sz="2859">
              <a:solidFill>
                <a:srgbClr val="222222"/>
              </a:solidFill>
              <a:latin typeface="Times New Roman"/>
              <a:ea typeface="Times New Roman"/>
              <a:cs typeface="Times New Roman"/>
              <a:sym typeface="Times New Roman"/>
            </a:endParaRPr>
          </a:p>
          <a:p>
            <a:pPr indent="0" lvl="0" marL="0" rtl="0" algn="l">
              <a:spcBef>
                <a:spcPts val="1200"/>
              </a:spcBef>
              <a:spcAft>
                <a:spcPts val="0"/>
              </a:spcAft>
              <a:buNone/>
            </a:pPr>
            <a:r>
              <a:rPr b="1" lang="en-GB" sz="2759">
                <a:solidFill>
                  <a:srgbClr val="222222"/>
                </a:solidFill>
                <a:latin typeface="Times New Roman"/>
                <a:ea typeface="Times New Roman"/>
                <a:cs typeface="Times New Roman"/>
                <a:sym typeface="Times New Roman"/>
              </a:rPr>
              <a:t>independently develop</a:t>
            </a:r>
            <a:endParaRPr b="1" sz="2759">
              <a:solidFill>
                <a:srgbClr val="222222"/>
              </a:solidFill>
              <a:latin typeface="Times New Roman"/>
              <a:ea typeface="Times New Roman"/>
              <a:cs typeface="Times New Roman"/>
              <a:sym typeface="Times New Roman"/>
            </a:endParaRPr>
          </a:p>
          <a:p>
            <a:pPr indent="0" lvl="0" marL="0" rtl="0" algn="just">
              <a:lnSpc>
                <a:spcPct val="152272"/>
              </a:lnSpc>
              <a:spcBef>
                <a:spcPts val="1200"/>
              </a:spcBef>
              <a:spcAft>
                <a:spcPts val="0"/>
              </a:spcAft>
              <a:buNone/>
            </a:pPr>
            <a:r>
              <a:rPr b="1" lang="en-GB" sz="2759">
                <a:solidFill>
                  <a:srgbClr val="222222"/>
                </a:solidFill>
                <a:highlight>
                  <a:srgbClr val="FFFFFF"/>
                </a:highlight>
                <a:latin typeface="Times New Roman"/>
                <a:ea typeface="Times New Roman"/>
                <a:cs typeface="Times New Roman"/>
                <a:sym typeface="Times New Roman"/>
              </a:rPr>
              <a:t>Some of the more common phrases—</a:t>
            </a:r>
            <a:r>
              <a:rPr b="1" lang="en-GB" sz="3615">
                <a:solidFill>
                  <a:srgbClr val="222222"/>
                </a:solidFill>
                <a:highlight>
                  <a:srgbClr val="F4CCCC"/>
                </a:highlight>
                <a:latin typeface="Times New Roman"/>
                <a:ea typeface="Times New Roman"/>
                <a:cs typeface="Times New Roman"/>
                <a:sym typeface="Times New Roman"/>
              </a:rPr>
              <a:t>self-starter</a:t>
            </a:r>
            <a:r>
              <a:rPr b="1" lang="en-GB" sz="3515">
                <a:solidFill>
                  <a:srgbClr val="222222"/>
                </a:solidFill>
                <a:highlight>
                  <a:srgbClr val="F4CCCC"/>
                </a:highlight>
                <a:latin typeface="Times New Roman"/>
                <a:ea typeface="Times New Roman"/>
                <a:cs typeface="Times New Roman"/>
                <a:sym typeface="Times New Roman"/>
              </a:rPr>
              <a:t>, great communication skills, flexible—are intended as clues. Does a job require a "good sense of humor"? </a:t>
            </a:r>
            <a:endParaRPr b="1" sz="3515">
              <a:solidFill>
                <a:srgbClr val="222222"/>
              </a:solidFill>
              <a:highlight>
                <a:srgbClr val="F4CCCC"/>
              </a:highlight>
              <a:latin typeface="Times New Roman"/>
              <a:ea typeface="Times New Roman"/>
              <a:cs typeface="Times New Roman"/>
              <a:sym typeface="Times New Roman"/>
            </a:endParaRPr>
          </a:p>
          <a:p>
            <a:pPr indent="0" lvl="0" marL="0" rtl="0" algn="just">
              <a:lnSpc>
                <a:spcPct val="152272"/>
              </a:lnSpc>
              <a:spcBef>
                <a:spcPts val="1200"/>
              </a:spcBef>
              <a:spcAft>
                <a:spcPts val="0"/>
              </a:spcAft>
              <a:buNone/>
            </a:pPr>
            <a:r>
              <a:rPr b="1" lang="en-GB" sz="2759">
                <a:solidFill>
                  <a:srgbClr val="222222"/>
                </a:solidFill>
                <a:highlight>
                  <a:srgbClr val="FFFFFF"/>
                </a:highlight>
                <a:latin typeface="Times New Roman"/>
                <a:ea typeface="Times New Roman"/>
                <a:cs typeface="Times New Roman"/>
                <a:sym typeface="Times New Roman"/>
              </a:rPr>
              <a:t>That might signal that daily frustrations abound, and if you can't roll with the punches, you'll find yourself frustrated in the position. Jobs that require </a:t>
            </a:r>
            <a:r>
              <a:rPr b="1" lang="en-GB" sz="3181">
                <a:solidFill>
                  <a:srgbClr val="222222"/>
                </a:solidFill>
                <a:highlight>
                  <a:srgbClr val="F4CCCC"/>
                </a:highlight>
                <a:latin typeface="Times New Roman"/>
                <a:ea typeface="Times New Roman"/>
                <a:cs typeface="Times New Roman"/>
                <a:sym typeface="Times New Roman"/>
              </a:rPr>
              <a:t>"multitasking" and "deadline-driven"</a:t>
            </a:r>
            <a:r>
              <a:rPr b="1" lang="en-GB" sz="2759">
                <a:solidFill>
                  <a:srgbClr val="222222"/>
                </a:solidFill>
                <a:highlight>
                  <a:srgbClr val="FFFFFF"/>
                </a:highlight>
                <a:latin typeface="Times New Roman"/>
                <a:ea typeface="Times New Roman"/>
                <a:cs typeface="Times New Roman"/>
                <a:sym typeface="Times New Roman"/>
              </a:rPr>
              <a:t> applicants may have a bit too much work for one person to juggle. </a:t>
            </a:r>
            <a:endParaRPr b="1" sz="2759">
              <a:solidFill>
                <a:srgbClr val="222222"/>
              </a:solidFill>
              <a:highlight>
                <a:srgbClr val="FFFFFF"/>
              </a:highlight>
              <a:latin typeface="Times New Roman"/>
              <a:ea typeface="Times New Roman"/>
              <a:cs typeface="Times New Roman"/>
              <a:sym typeface="Times New Roman"/>
            </a:endParaRPr>
          </a:p>
          <a:p>
            <a:pPr indent="0" lvl="0" marL="0" rtl="0" algn="just">
              <a:lnSpc>
                <a:spcPct val="152272"/>
              </a:lnSpc>
              <a:spcBef>
                <a:spcPts val="1200"/>
              </a:spcBef>
              <a:spcAft>
                <a:spcPts val="0"/>
              </a:spcAft>
              <a:buNone/>
            </a:pPr>
            <a:r>
              <a:rPr b="1" i="1" lang="en-GB" sz="2759">
                <a:solidFill>
                  <a:srgbClr val="222222"/>
                </a:solidFill>
                <a:highlight>
                  <a:srgbClr val="E6B8AF"/>
                </a:highlight>
                <a:latin typeface="Times New Roman"/>
                <a:ea typeface="Times New Roman"/>
                <a:cs typeface="Times New Roman"/>
                <a:sym typeface="Times New Roman"/>
              </a:rPr>
              <a:t>Learn to read between the lines.</a:t>
            </a:r>
            <a:endParaRPr b="1" i="1" sz="2759">
              <a:solidFill>
                <a:srgbClr val="222222"/>
              </a:solidFill>
              <a:highlight>
                <a:srgbClr val="E6B8AF"/>
              </a:highlight>
              <a:latin typeface="Times New Roman"/>
              <a:ea typeface="Times New Roman"/>
              <a:cs typeface="Times New Roman"/>
              <a:sym typeface="Times New Roman"/>
            </a:endParaRPr>
          </a:p>
          <a:p>
            <a:pPr indent="0" lvl="0" marL="0" rtl="0" algn="l">
              <a:spcBef>
                <a:spcPts val="1200"/>
              </a:spcBef>
              <a:spcAft>
                <a:spcPts val="0"/>
              </a:spcAft>
              <a:buClr>
                <a:schemeClr val="dk1"/>
              </a:buClr>
              <a:buSzPct val="78571"/>
              <a:buFont typeface="Arial"/>
              <a:buNone/>
            </a:pPr>
            <a:r>
              <a:t/>
            </a:r>
            <a:endParaRPr>
              <a:solidFill>
                <a:srgbClr val="222222"/>
              </a:solidFill>
            </a:endParaRPr>
          </a:p>
          <a:p>
            <a:pPr indent="0" lvl="0" marL="0" rtl="0" algn="l">
              <a:spcBef>
                <a:spcPts val="1200"/>
              </a:spcBef>
              <a:spcAft>
                <a:spcPts val="1200"/>
              </a:spcAft>
              <a:buNone/>
            </a:pPr>
            <a:r>
              <a:t/>
            </a:r>
            <a:endParaRPr/>
          </a:p>
        </p:txBody>
      </p:sp>
      <p:sp>
        <p:nvSpPr>
          <p:cNvPr id="101" name="Google Shape;101;p18"/>
          <p:cNvSpPr txBox="1"/>
          <p:nvPr>
            <p:ph idx="2" type="body"/>
          </p:nvPr>
        </p:nvSpPr>
        <p:spPr>
          <a:xfrm flipH="1" rot="10800000">
            <a:off x="4832400" y="948475"/>
            <a:ext cx="3999900" cy="204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52272"/>
              </a:lnSpc>
              <a:spcBef>
                <a:spcPts val="1200"/>
              </a:spcBef>
              <a:spcAft>
                <a:spcPts val="0"/>
              </a:spcAft>
              <a:buClr>
                <a:schemeClr val="dk1"/>
              </a:buClr>
              <a:buSzPts val="990"/>
              <a:buFont typeface="Arial"/>
              <a:buNone/>
            </a:pPr>
            <a:r>
              <a:rPr b="1" lang="en-GB" sz="1500">
                <a:solidFill>
                  <a:srgbClr val="222222"/>
                </a:solidFill>
                <a:highlight>
                  <a:srgbClr val="FFFFFF"/>
                </a:highlight>
              </a:rPr>
              <a:t>It's a good idea to review the want ad at the following points:</a:t>
            </a:r>
            <a:endParaRPr b="1" sz="1500">
              <a:solidFill>
                <a:srgbClr val="222222"/>
              </a:solidFill>
              <a:highlight>
                <a:srgbClr val="FFFFFF"/>
              </a:highlight>
            </a:endParaRPr>
          </a:p>
          <a:p>
            <a:pPr indent="0" lvl="0" marL="0" rtl="0" algn="l">
              <a:spcBef>
                <a:spcPts val="1200"/>
              </a:spcBef>
              <a:spcAft>
                <a:spcPts val="0"/>
              </a:spcAft>
              <a:buSzPts val="990"/>
              <a:buNone/>
            </a:pPr>
            <a:r>
              <a:t/>
            </a:r>
            <a:endParaRPr sz="2520"/>
          </a:p>
        </p:txBody>
      </p:sp>
      <p:sp>
        <p:nvSpPr>
          <p:cNvPr id="107" name="Google Shape;107;p19"/>
          <p:cNvSpPr txBox="1"/>
          <p:nvPr>
            <p:ph idx="1" type="body"/>
          </p:nvPr>
        </p:nvSpPr>
        <p:spPr>
          <a:xfrm>
            <a:off x="311700" y="903750"/>
            <a:ext cx="8520600" cy="4128300"/>
          </a:xfrm>
          <a:prstGeom prst="rect">
            <a:avLst/>
          </a:prstGeom>
          <a:solidFill>
            <a:srgbClr val="FCE5CD"/>
          </a:solidFill>
        </p:spPr>
        <p:txBody>
          <a:bodyPr anchorCtr="0" anchor="t" bIns="91425" lIns="91425" spcFirstLastPara="1" rIns="91425" wrap="square" tIns="91425">
            <a:noAutofit/>
          </a:bodyPr>
          <a:lstStyle/>
          <a:p>
            <a:pPr indent="-323850" lvl="0" marL="457200" rtl="0" algn="l">
              <a:lnSpc>
                <a:spcPct val="152272"/>
              </a:lnSpc>
              <a:spcBef>
                <a:spcPts val="1200"/>
              </a:spcBef>
              <a:spcAft>
                <a:spcPts val="0"/>
              </a:spcAft>
              <a:buClr>
                <a:srgbClr val="222222"/>
              </a:buClr>
              <a:buSzPts val="1500"/>
              <a:buChar char="●"/>
            </a:pPr>
            <a:r>
              <a:rPr b="1" lang="en-GB">
                <a:solidFill>
                  <a:srgbClr val="222222"/>
                </a:solidFill>
                <a:highlight>
                  <a:srgbClr val="FFFFFF"/>
                </a:highlight>
              </a:rPr>
              <a:t>Initially</a:t>
            </a:r>
            <a:r>
              <a:rPr lang="en-GB">
                <a:solidFill>
                  <a:srgbClr val="222222"/>
                </a:solidFill>
                <a:highlight>
                  <a:srgbClr val="FFFFFF"/>
                </a:highlight>
              </a:rPr>
              <a:t>: Your first look at the job description can be a quick review. </a:t>
            </a:r>
            <a:endParaRPr>
              <a:solidFill>
                <a:srgbClr val="222222"/>
              </a:solidFill>
              <a:highlight>
                <a:srgbClr val="FFFFFF"/>
              </a:highlight>
            </a:endParaRPr>
          </a:p>
          <a:p>
            <a:pPr indent="-323850" lvl="0" marL="457200" rtl="0" algn="l">
              <a:lnSpc>
                <a:spcPct val="152272"/>
              </a:lnSpc>
              <a:spcBef>
                <a:spcPts val="0"/>
              </a:spcBef>
              <a:spcAft>
                <a:spcPts val="0"/>
              </a:spcAft>
              <a:buClr>
                <a:srgbClr val="222222"/>
              </a:buClr>
              <a:buSzPts val="1500"/>
              <a:buChar char="●"/>
            </a:pPr>
            <a:r>
              <a:rPr b="1" lang="en-GB">
                <a:solidFill>
                  <a:srgbClr val="222222"/>
                </a:solidFill>
                <a:highlight>
                  <a:srgbClr val="FFFFFF"/>
                </a:highlight>
              </a:rPr>
              <a:t>Before writing a cover letter</a:t>
            </a:r>
            <a:r>
              <a:rPr lang="en-GB">
                <a:solidFill>
                  <a:srgbClr val="222222"/>
                </a:solidFill>
                <a:highlight>
                  <a:srgbClr val="FFFFFF"/>
                </a:highlight>
              </a:rPr>
              <a:t>: Your cover letter should be personalized to the specific job, and to the needs highlighted in the posting.</a:t>
            </a:r>
            <a:endParaRPr>
              <a:solidFill>
                <a:srgbClr val="222222"/>
              </a:solidFill>
              <a:highlight>
                <a:srgbClr val="FFFFFF"/>
              </a:highlight>
            </a:endParaRPr>
          </a:p>
          <a:p>
            <a:pPr indent="-323850" lvl="0" marL="457200" rtl="0" algn="l">
              <a:lnSpc>
                <a:spcPct val="152272"/>
              </a:lnSpc>
              <a:spcBef>
                <a:spcPts val="0"/>
              </a:spcBef>
              <a:spcAft>
                <a:spcPts val="0"/>
              </a:spcAft>
              <a:buClr>
                <a:srgbClr val="222222"/>
              </a:buClr>
              <a:buSzPts val="1500"/>
              <a:buChar char="●"/>
            </a:pPr>
            <a:r>
              <a:rPr b="1" lang="en-GB">
                <a:solidFill>
                  <a:srgbClr val="222222"/>
                </a:solidFill>
                <a:highlight>
                  <a:srgbClr val="FFFFFF"/>
                </a:highlight>
              </a:rPr>
              <a:t>Before submitting an application</a:t>
            </a:r>
            <a:r>
              <a:rPr lang="en-GB">
                <a:solidFill>
                  <a:srgbClr val="222222"/>
                </a:solidFill>
                <a:highlight>
                  <a:srgbClr val="FFFFFF"/>
                </a:highlight>
              </a:rPr>
              <a:t>: When you think you're ready to submit your application, including your cover letter, resume, and any other details requested, review the posting one more time. Have you followed the instructions correctly? Did you emphasize the correct details in your cover letter? </a:t>
            </a:r>
            <a:endParaRPr>
              <a:solidFill>
                <a:srgbClr val="222222"/>
              </a:solidFill>
              <a:highlight>
                <a:srgbClr val="FFFFFF"/>
              </a:highlight>
            </a:endParaRPr>
          </a:p>
          <a:p>
            <a:pPr indent="-323850" lvl="0" marL="457200" rtl="0" algn="l">
              <a:lnSpc>
                <a:spcPct val="152272"/>
              </a:lnSpc>
              <a:spcBef>
                <a:spcPts val="0"/>
              </a:spcBef>
              <a:spcAft>
                <a:spcPts val="0"/>
              </a:spcAft>
              <a:buClr>
                <a:srgbClr val="222222"/>
              </a:buClr>
              <a:buSzPts val="1500"/>
              <a:buChar char="●"/>
            </a:pPr>
            <a:r>
              <a:rPr b="1" lang="en-GB">
                <a:solidFill>
                  <a:srgbClr val="222222"/>
                </a:solidFill>
                <a:highlight>
                  <a:srgbClr val="FFFFFF"/>
                </a:highlight>
              </a:rPr>
              <a:t>Before an interview</a:t>
            </a:r>
            <a:r>
              <a:rPr lang="en-GB">
                <a:solidFill>
                  <a:srgbClr val="222222"/>
                </a:solidFill>
                <a:highlight>
                  <a:srgbClr val="FFFFFF"/>
                </a:highlight>
              </a:rPr>
              <a:t>: Whether it's a phone or an in-person interview, read the job description carefully be . It will remind you of the details you're likely to discuss, and show you which points to emphasize.</a:t>
            </a:r>
            <a:endParaRPr>
              <a:solidFill>
                <a:srgbClr val="222222"/>
              </a:solidFill>
              <a:highlight>
                <a:srgbClr val="FFFFFF"/>
              </a:highlight>
            </a:endParaRPr>
          </a:p>
          <a:p>
            <a:pPr indent="0" lvl="0" marL="0" rtl="0" algn="l">
              <a:spcBef>
                <a:spcPts val="1200"/>
              </a:spcBef>
              <a:spcAft>
                <a:spcPts val="1200"/>
              </a:spcAft>
              <a:buNone/>
            </a:pPr>
            <a:r>
              <a:t/>
            </a:r>
            <a:endParaRPr sz="1500"/>
          </a:p>
        </p:txBody>
      </p:sp>
      <p:sp>
        <p:nvSpPr>
          <p:cNvPr id="108" name="Google Shape;108;p19"/>
          <p:cNvSpPr txBox="1"/>
          <p:nvPr>
            <p:ph idx="2" type="body"/>
          </p:nvPr>
        </p:nvSpPr>
        <p:spPr>
          <a:xfrm flipH="1" rot="10800000">
            <a:off x="4832400" y="970675"/>
            <a:ext cx="3999900" cy="1818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145050"/>
            <a:ext cx="4260300" cy="4017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0"/>
              </a:spcAft>
              <a:buClr>
                <a:schemeClr val="dk1"/>
              </a:buClr>
              <a:buSzPts val="990"/>
              <a:buFont typeface="Arial"/>
              <a:buNone/>
            </a:pPr>
            <a:r>
              <a:rPr lang="en-GB" sz="1829">
                <a:highlight>
                  <a:srgbClr val="FFFFFF"/>
                </a:highlight>
                <a:latin typeface="Times New Roman"/>
                <a:ea typeface="Times New Roman"/>
                <a:cs typeface="Times New Roman"/>
                <a:sym typeface="Times New Roman"/>
              </a:rPr>
              <a:t>Tips for Writing a Job Application Letter</a:t>
            </a:r>
            <a:endParaRPr sz="1829">
              <a:highlight>
                <a:srgbClr val="FFFFFF"/>
              </a:highlight>
              <a:latin typeface="Times New Roman"/>
              <a:ea typeface="Times New Roman"/>
              <a:cs typeface="Times New Roman"/>
              <a:sym typeface="Times New Roman"/>
            </a:endParaRPr>
          </a:p>
          <a:p>
            <a:pPr indent="0" lvl="0" marL="0" rtl="0" algn="l">
              <a:spcBef>
                <a:spcPts val="400"/>
              </a:spcBef>
              <a:spcAft>
                <a:spcPts val="0"/>
              </a:spcAft>
              <a:buSzPts val="990"/>
              <a:buNone/>
            </a:pPr>
            <a:r>
              <a:t/>
            </a:r>
            <a:endParaRPr sz="2520"/>
          </a:p>
        </p:txBody>
      </p:sp>
      <p:sp>
        <p:nvSpPr>
          <p:cNvPr id="114" name="Google Shape;114;p20"/>
          <p:cNvSpPr txBox="1"/>
          <p:nvPr>
            <p:ph idx="1" type="body"/>
          </p:nvPr>
        </p:nvSpPr>
        <p:spPr>
          <a:xfrm>
            <a:off x="311700" y="725225"/>
            <a:ext cx="4977000" cy="3843600"/>
          </a:xfrm>
          <a:prstGeom prst="rect">
            <a:avLst/>
          </a:prstGeom>
        </p:spPr>
        <p:txBody>
          <a:bodyPr anchorCtr="0" anchor="t" bIns="91425" lIns="91425" spcFirstLastPara="1" rIns="91425" wrap="square" tIns="91425">
            <a:normAutofit/>
          </a:bodyPr>
          <a:lstStyle/>
          <a:p>
            <a:pPr indent="0" lvl="0" marL="0" rtl="0" algn="just">
              <a:lnSpc>
                <a:spcPct val="150000"/>
              </a:lnSpc>
              <a:spcBef>
                <a:spcPts val="1200"/>
              </a:spcBef>
              <a:spcAft>
                <a:spcPts val="0"/>
              </a:spcAft>
              <a:buNone/>
            </a:pPr>
            <a:r>
              <a:rPr b="1" lang="en-GB" sz="1350">
                <a:solidFill>
                  <a:schemeClr val="dk1"/>
                </a:solidFill>
                <a:highlight>
                  <a:srgbClr val="FCE5CD"/>
                </a:highlight>
              </a:rPr>
              <a:t>Tailor each application letter to the job. </a:t>
            </a:r>
            <a:endParaRPr b="1" sz="1350">
              <a:solidFill>
                <a:schemeClr val="dk1"/>
              </a:solidFill>
              <a:highlight>
                <a:srgbClr val="FCE5CD"/>
              </a:highlight>
            </a:endParaRPr>
          </a:p>
          <a:p>
            <a:pPr indent="0" lvl="0" marL="0" rtl="0" algn="just">
              <a:lnSpc>
                <a:spcPct val="150000"/>
              </a:lnSpc>
              <a:spcBef>
                <a:spcPts val="1200"/>
              </a:spcBef>
              <a:spcAft>
                <a:spcPts val="0"/>
              </a:spcAft>
              <a:buNone/>
            </a:pPr>
            <a:r>
              <a:rPr b="1" lang="en-GB" sz="1350">
                <a:solidFill>
                  <a:schemeClr val="dk1"/>
                </a:solidFill>
                <a:highlight>
                  <a:srgbClr val="FCE5CD"/>
                </a:highlight>
              </a:rPr>
              <a:t>Carefully proofread </a:t>
            </a:r>
            <a:endParaRPr b="1" sz="1350">
              <a:solidFill>
                <a:schemeClr val="dk1"/>
              </a:solidFill>
              <a:highlight>
                <a:srgbClr val="FCE5CD"/>
              </a:highlight>
            </a:endParaRPr>
          </a:p>
          <a:p>
            <a:pPr indent="0" lvl="0" marL="0" rtl="0" algn="just">
              <a:lnSpc>
                <a:spcPct val="150000"/>
              </a:lnSpc>
              <a:spcBef>
                <a:spcPts val="1200"/>
              </a:spcBef>
              <a:spcAft>
                <a:spcPts val="0"/>
              </a:spcAft>
              <a:buNone/>
            </a:pPr>
            <a:r>
              <a:rPr b="1" lang="en-GB" sz="1350">
                <a:solidFill>
                  <a:schemeClr val="dk1"/>
                </a:solidFill>
                <a:highlight>
                  <a:srgbClr val="FCE5CD"/>
                </a:highlight>
              </a:rPr>
              <a:t>Follow business letter format. </a:t>
            </a:r>
            <a:endParaRPr b="1" sz="1350">
              <a:solidFill>
                <a:schemeClr val="dk1"/>
              </a:solidFill>
              <a:highlight>
                <a:srgbClr val="FCE5CD"/>
              </a:highlight>
            </a:endParaRPr>
          </a:p>
          <a:p>
            <a:pPr indent="0" lvl="0" marL="0" rtl="0" algn="just">
              <a:lnSpc>
                <a:spcPct val="150000"/>
              </a:lnSpc>
              <a:spcBef>
                <a:spcPts val="1200"/>
              </a:spcBef>
              <a:spcAft>
                <a:spcPts val="0"/>
              </a:spcAft>
              <a:buNone/>
            </a:pPr>
            <a:r>
              <a:rPr b="1" lang="en-GB" sz="1350">
                <a:solidFill>
                  <a:schemeClr val="dk1"/>
                </a:solidFill>
                <a:highlight>
                  <a:srgbClr val="FCE5CD"/>
                </a:highlight>
              </a:rPr>
              <a:t>Decide whether to send a hard copy or email. </a:t>
            </a:r>
            <a:endParaRPr b="1" sz="1350">
              <a:solidFill>
                <a:schemeClr val="dk1"/>
              </a:solidFill>
              <a:highlight>
                <a:srgbClr val="FCE5CD"/>
              </a:highlight>
            </a:endParaRPr>
          </a:p>
          <a:p>
            <a:pPr indent="0" lvl="0" marL="0" rtl="0" algn="just">
              <a:lnSpc>
                <a:spcPct val="150000"/>
              </a:lnSpc>
              <a:spcBef>
                <a:spcPts val="1200"/>
              </a:spcBef>
              <a:spcAft>
                <a:spcPts val="1200"/>
              </a:spcAft>
              <a:buNone/>
            </a:pPr>
            <a:r>
              <a:rPr b="1" lang="en-GB" sz="1350">
                <a:solidFill>
                  <a:schemeClr val="dk1"/>
                </a:solidFill>
                <a:highlight>
                  <a:srgbClr val="FCE5CD"/>
                </a:highlight>
              </a:rPr>
              <a:t>Language should simple </a:t>
            </a:r>
            <a:r>
              <a:rPr b="1" lang="en-GB" sz="1350">
                <a:solidFill>
                  <a:schemeClr val="dk1"/>
                </a:solidFill>
                <a:highlight>
                  <a:srgbClr val="FCE5CD"/>
                </a:highlight>
              </a:rPr>
              <a:t>without</a:t>
            </a:r>
            <a:r>
              <a:rPr b="1" lang="en-GB" sz="1350">
                <a:solidFill>
                  <a:schemeClr val="dk1"/>
                </a:solidFill>
                <a:highlight>
                  <a:srgbClr val="FCE5CD"/>
                </a:highlight>
              </a:rPr>
              <a:t> any grammatical mistake. </a:t>
            </a:r>
            <a:endParaRPr b="1" sz="1350">
              <a:solidFill>
                <a:schemeClr val="dk1"/>
              </a:solidFill>
              <a:highlight>
                <a:srgbClr val="FCE5CD"/>
              </a:highlight>
            </a:endParaRPr>
          </a:p>
        </p:txBody>
      </p:sp>
      <p:sp>
        <p:nvSpPr>
          <p:cNvPr id="115" name="Google Shape;115;p20"/>
          <p:cNvSpPr txBox="1"/>
          <p:nvPr>
            <p:ph idx="2" type="body"/>
          </p:nvPr>
        </p:nvSpPr>
        <p:spPr>
          <a:xfrm>
            <a:off x="5679050" y="814475"/>
            <a:ext cx="3153300" cy="3754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111575"/>
            <a:ext cx="4943400" cy="43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420"/>
              <a:t>If the Job Application is Printed then follow the tips </a:t>
            </a:r>
            <a:endParaRPr b="1" sz="1420"/>
          </a:p>
        </p:txBody>
      </p:sp>
      <p:sp>
        <p:nvSpPr>
          <p:cNvPr id="121" name="Google Shape;121;p21"/>
          <p:cNvSpPr txBox="1"/>
          <p:nvPr>
            <p:ph idx="1" type="body"/>
          </p:nvPr>
        </p:nvSpPr>
        <p:spPr>
          <a:xfrm>
            <a:off x="311700" y="546575"/>
            <a:ext cx="8520900" cy="4418400"/>
          </a:xfrm>
          <a:prstGeom prst="rect">
            <a:avLst/>
          </a:prstGeom>
        </p:spPr>
        <p:txBody>
          <a:bodyPr anchorCtr="0" anchor="t" bIns="91425" lIns="91425" spcFirstLastPara="1" rIns="91425" wrap="square" tIns="91425">
            <a:normAutofit fontScale="92500" lnSpcReduction="20000"/>
          </a:bodyPr>
          <a:lstStyle/>
          <a:p>
            <a:pPr indent="-313769" lvl="0" marL="457200" marR="152400" rtl="0" algn="l">
              <a:lnSpc>
                <a:spcPct val="101363"/>
              </a:lnSpc>
              <a:spcBef>
                <a:spcPts val="600"/>
              </a:spcBef>
              <a:spcAft>
                <a:spcPts val="0"/>
              </a:spcAft>
              <a:buClr>
                <a:schemeClr val="dk1"/>
              </a:buClr>
              <a:buSzPct val="100000"/>
              <a:buFont typeface="Times New Roman"/>
              <a:buAutoNum type="arabicPeriod"/>
            </a:pPr>
            <a:r>
              <a:rPr b="1" lang="en-GB" sz="1450">
                <a:solidFill>
                  <a:schemeClr val="dk1"/>
                </a:solidFill>
                <a:highlight>
                  <a:srgbClr val="FFE599"/>
                </a:highlight>
                <a:latin typeface="Times New Roman"/>
                <a:ea typeface="Times New Roman"/>
                <a:cs typeface="Times New Roman"/>
                <a:sym typeface="Times New Roman"/>
              </a:rPr>
              <a:t>Read the entire application before you complete it.</a:t>
            </a:r>
            <a:endParaRPr b="1" sz="1450">
              <a:solidFill>
                <a:schemeClr val="dk1"/>
              </a:solidFill>
              <a:highlight>
                <a:srgbClr val="FFE599"/>
              </a:highlight>
              <a:latin typeface="Times New Roman"/>
              <a:ea typeface="Times New Roman"/>
              <a:cs typeface="Times New Roman"/>
              <a:sym typeface="Times New Roman"/>
            </a:endParaRPr>
          </a:p>
          <a:p>
            <a:pPr indent="0" lvl="0" marL="457200" marR="152400" rtl="0" algn="l">
              <a:lnSpc>
                <a:spcPct val="101363"/>
              </a:lnSpc>
              <a:spcBef>
                <a:spcPts val="600"/>
              </a:spcBef>
              <a:spcAft>
                <a:spcPts val="0"/>
              </a:spcAft>
              <a:buNone/>
            </a:pPr>
            <a:r>
              <a:t/>
            </a:r>
            <a:endParaRPr b="1" sz="1450">
              <a:solidFill>
                <a:schemeClr val="dk1"/>
              </a:solidFill>
              <a:highlight>
                <a:srgbClr val="FFE599"/>
              </a:highlight>
              <a:latin typeface="Times New Roman"/>
              <a:ea typeface="Times New Roman"/>
              <a:cs typeface="Times New Roman"/>
              <a:sym typeface="Times New Roman"/>
            </a:endParaRPr>
          </a:p>
          <a:p>
            <a:pPr indent="-313769" lvl="0" marL="457200" marR="152400" rtl="0" algn="l">
              <a:lnSpc>
                <a:spcPct val="101363"/>
              </a:lnSpc>
              <a:spcBef>
                <a:spcPts val="600"/>
              </a:spcBef>
              <a:spcAft>
                <a:spcPts val="0"/>
              </a:spcAft>
              <a:buClr>
                <a:schemeClr val="dk1"/>
              </a:buClr>
              <a:buSzPct val="100000"/>
              <a:buFont typeface="Times New Roman"/>
              <a:buAutoNum type="arabicPeriod"/>
            </a:pPr>
            <a:r>
              <a:rPr b="1" lang="en-GB" sz="1450">
                <a:solidFill>
                  <a:schemeClr val="dk1"/>
                </a:solidFill>
                <a:highlight>
                  <a:srgbClr val="FFE599"/>
                </a:highlight>
                <a:latin typeface="Times New Roman"/>
                <a:ea typeface="Times New Roman"/>
                <a:cs typeface="Times New Roman"/>
                <a:sym typeface="Times New Roman"/>
              </a:rPr>
              <a:t>Pay close attention to what is being asked and how you are expected to respond.</a:t>
            </a:r>
            <a:endParaRPr b="1" sz="1450">
              <a:solidFill>
                <a:schemeClr val="dk1"/>
              </a:solidFill>
              <a:highlight>
                <a:srgbClr val="FFE599"/>
              </a:highlight>
              <a:latin typeface="Times New Roman"/>
              <a:ea typeface="Times New Roman"/>
              <a:cs typeface="Times New Roman"/>
              <a:sym typeface="Times New Roman"/>
            </a:endParaRPr>
          </a:p>
          <a:p>
            <a:pPr indent="0" lvl="0" marL="457200" marR="152400" rtl="0" algn="l">
              <a:lnSpc>
                <a:spcPct val="101363"/>
              </a:lnSpc>
              <a:spcBef>
                <a:spcPts val="600"/>
              </a:spcBef>
              <a:spcAft>
                <a:spcPts val="0"/>
              </a:spcAft>
              <a:buNone/>
            </a:pPr>
            <a:r>
              <a:t/>
            </a:r>
            <a:endParaRPr b="1" sz="1450">
              <a:solidFill>
                <a:schemeClr val="dk1"/>
              </a:solidFill>
              <a:highlight>
                <a:srgbClr val="FFE599"/>
              </a:highlight>
              <a:latin typeface="Times New Roman"/>
              <a:ea typeface="Times New Roman"/>
              <a:cs typeface="Times New Roman"/>
              <a:sym typeface="Times New Roman"/>
            </a:endParaRPr>
          </a:p>
          <a:p>
            <a:pPr indent="-313769" lvl="0" marL="457200" marR="152400" rtl="0" algn="l">
              <a:lnSpc>
                <a:spcPct val="101363"/>
              </a:lnSpc>
              <a:spcBef>
                <a:spcPts val="600"/>
              </a:spcBef>
              <a:spcAft>
                <a:spcPts val="0"/>
              </a:spcAft>
              <a:buClr>
                <a:schemeClr val="dk1"/>
              </a:buClr>
              <a:buSzPct val="100000"/>
              <a:buFont typeface="Times New Roman"/>
              <a:buAutoNum type="arabicPeriod"/>
            </a:pPr>
            <a:r>
              <a:rPr b="1" lang="en-GB" sz="1450">
                <a:solidFill>
                  <a:schemeClr val="dk1"/>
                </a:solidFill>
                <a:highlight>
                  <a:srgbClr val="FFE599"/>
                </a:highlight>
                <a:latin typeface="Times New Roman"/>
                <a:ea typeface="Times New Roman"/>
                <a:cs typeface="Times New Roman"/>
                <a:sym typeface="Times New Roman"/>
              </a:rPr>
              <a:t>Do not write in sections that say “Do Not Write Below This Line” or “Office Use Only.”</a:t>
            </a:r>
            <a:endParaRPr b="1" sz="1450">
              <a:solidFill>
                <a:schemeClr val="dk1"/>
              </a:solidFill>
              <a:highlight>
                <a:srgbClr val="FFE599"/>
              </a:highlight>
              <a:latin typeface="Times New Roman"/>
              <a:ea typeface="Times New Roman"/>
              <a:cs typeface="Times New Roman"/>
              <a:sym typeface="Times New Roman"/>
            </a:endParaRPr>
          </a:p>
          <a:p>
            <a:pPr indent="0" lvl="0" marL="457200" marR="152400" rtl="0" algn="l">
              <a:lnSpc>
                <a:spcPct val="101363"/>
              </a:lnSpc>
              <a:spcBef>
                <a:spcPts val="600"/>
              </a:spcBef>
              <a:spcAft>
                <a:spcPts val="0"/>
              </a:spcAft>
              <a:buNone/>
            </a:pPr>
            <a:r>
              <a:t/>
            </a:r>
            <a:endParaRPr b="1" sz="1450">
              <a:solidFill>
                <a:schemeClr val="dk1"/>
              </a:solidFill>
              <a:highlight>
                <a:srgbClr val="FFE599"/>
              </a:highlight>
              <a:latin typeface="Times New Roman"/>
              <a:ea typeface="Times New Roman"/>
              <a:cs typeface="Times New Roman"/>
              <a:sym typeface="Times New Roman"/>
            </a:endParaRPr>
          </a:p>
          <a:p>
            <a:pPr indent="-313769" lvl="0" marL="457200" marR="152400" rtl="0" algn="l">
              <a:lnSpc>
                <a:spcPct val="101363"/>
              </a:lnSpc>
              <a:spcBef>
                <a:spcPts val="600"/>
              </a:spcBef>
              <a:spcAft>
                <a:spcPts val="0"/>
              </a:spcAft>
              <a:buClr>
                <a:schemeClr val="dk1"/>
              </a:buClr>
              <a:buSzPct val="100000"/>
              <a:buFont typeface="Times New Roman"/>
              <a:buAutoNum type="arabicPeriod"/>
            </a:pPr>
            <a:r>
              <a:rPr b="1" lang="en-GB" sz="1450">
                <a:solidFill>
                  <a:schemeClr val="dk1"/>
                </a:solidFill>
                <a:highlight>
                  <a:srgbClr val="FFE599"/>
                </a:highlight>
                <a:latin typeface="Times New Roman"/>
                <a:ea typeface="Times New Roman"/>
                <a:cs typeface="Times New Roman"/>
                <a:sym typeface="Times New Roman"/>
              </a:rPr>
              <a:t>Create a personal data sheet. This should include all the information you might need to complete an application like names of previous employers, employment dates, addresses, telephone numbers, etc. Use it as you fill out the application.</a:t>
            </a:r>
            <a:endParaRPr b="1" sz="1450">
              <a:solidFill>
                <a:schemeClr val="dk1"/>
              </a:solidFill>
              <a:highlight>
                <a:srgbClr val="FFE599"/>
              </a:highlight>
              <a:latin typeface="Times New Roman"/>
              <a:ea typeface="Times New Roman"/>
              <a:cs typeface="Times New Roman"/>
              <a:sym typeface="Times New Roman"/>
            </a:endParaRPr>
          </a:p>
          <a:p>
            <a:pPr indent="0" lvl="0" marL="457200" marR="152400" rtl="0" algn="l">
              <a:lnSpc>
                <a:spcPct val="101363"/>
              </a:lnSpc>
              <a:spcBef>
                <a:spcPts val="600"/>
              </a:spcBef>
              <a:spcAft>
                <a:spcPts val="0"/>
              </a:spcAft>
              <a:buNone/>
            </a:pPr>
            <a:r>
              <a:t/>
            </a:r>
            <a:endParaRPr b="1" sz="1450">
              <a:solidFill>
                <a:schemeClr val="dk1"/>
              </a:solidFill>
              <a:highlight>
                <a:srgbClr val="FFE599"/>
              </a:highlight>
              <a:latin typeface="Times New Roman"/>
              <a:ea typeface="Times New Roman"/>
              <a:cs typeface="Times New Roman"/>
              <a:sym typeface="Times New Roman"/>
            </a:endParaRPr>
          </a:p>
          <a:p>
            <a:pPr indent="-313769" lvl="0" marL="457200" marR="152400" rtl="0" algn="l">
              <a:lnSpc>
                <a:spcPct val="101363"/>
              </a:lnSpc>
              <a:spcBef>
                <a:spcPts val="600"/>
              </a:spcBef>
              <a:spcAft>
                <a:spcPts val="0"/>
              </a:spcAft>
              <a:buClr>
                <a:schemeClr val="dk1"/>
              </a:buClr>
              <a:buSzPct val="100000"/>
              <a:buFont typeface="Times New Roman"/>
              <a:buAutoNum type="arabicPeriod"/>
            </a:pPr>
            <a:r>
              <a:rPr b="1" lang="en-GB" sz="1450">
                <a:solidFill>
                  <a:schemeClr val="dk1"/>
                </a:solidFill>
                <a:highlight>
                  <a:srgbClr val="FFE599"/>
                </a:highlight>
                <a:latin typeface="Times New Roman"/>
                <a:ea typeface="Times New Roman"/>
                <a:cs typeface="Times New Roman"/>
                <a:sym typeface="Times New Roman"/>
              </a:rPr>
              <a:t>Most applications will ask for references. Add this to your personal data sheet.</a:t>
            </a:r>
            <a:endParaRPr b="1" sz="1450">
              <a:solidFill>
                <a:schemeClr val="dk1"/>
              </a:solidFill>
              <a:highlight>
                <a:srgbClr val="FFE599"/>
              </a:highlight>
              <a:latin typeface="Times New Roman"/>
              <a:ea typeface="Times New Roman"/>
              <a:cs typeface="Times New Roman"/>
              <a:sym typeface="Times New Roman"/>
            </a:endParaRPr>
          </a:p>
          <a:p>
            <a:pPr indent="0" lvl="0" marL="457200" marR="152400" rtl="0" algn="l">
              <a:lnSpc>
                <a:spcPct val="101363"/>
              </a:lnSpc>
              <a:spcBef>
                <a:spcPts val="600"/>
              </a:spcBef>
              <a:spcAft>
                <a:spcPts val="0"/>
              </a:spcAft>
              <a:buNone/>
            </a:pPr>
            <a:r>
              <a:t/>
            </a:r>
            <a:endParaRPr b="1" sz="1450">
              <a:solidFill>
                <a:schemeClr val="dk1"/>
              </a:solidFill>
              <a:highlight>
                <a:srgbClr val="FFE599"/>
              </a:highlight>
              <a:latin typeface="Times New Roman"/>
              <a:ea typeface="Times New Roman"/>
              <a:cs typeface="Times New Roman"/>
              <a:sym typeface="Times New Roman"/>
            </a:endParaRPr>
          </a:p>
          <a:p>
            <a:pPr indent="-313769" lvl="0" marL="457200" marR="152400" rtl="0" algn="l">
              <a:lnSpc>
                <a:spcPct val="101363"/>
              </a:lnSpc>
              <a:spcBef>
                <a:spcPts val="600"/>
              </a:spcBef>
              <a:spcAft>
                <a:spcPts val="0"/>
              </a:spcAft>
              <a:buClr>
                <a:schemeClr val="dk1"/>
              </a:buClr>
              <a:buSzPct val="100000"/>
              <a:buFont typeface="Times New Roman"/>
              <a:buAutoNum type="arabicPeriod"/>
            </a:pPr>
            <a:r>
              <a:rPr b="1" lang="en-GB" sz="1450">
                <a:solidFill>
                  <a:schemeClr val="dk1"/>
                </a:solidFill>
                <a:highlight>
                  <a:srgbClr val="FFE599"/>
                </a:highlight>
                <a:latin typeface="Times New Roman"/>
                <a:ea typeface="Times New Roman"/>
                <a:cs typeface="Times New Roman"/>
                <a:sym typeface="Times New Roman"/>
              </a:rPr>
              <a:t>Do not use abbreviations, except for NA (not applicable).</a:t>
            </a:r>
            <a:endParaRPr b="1" sz="1450">
              <a:solidFill>
                <a:schemeClr val="dk1"/>
              </a:solidFill>
              <a:highlight>
                <a:srgbClr val="FFE599"/>
              </a:highlight>
              <a:latin typeface="Times New Roman"/>
              <a:ea typeface="Times New Roman"/>
              <a:cs typeface="Times New Roman"/>
              <a:sym typeface="Times New Roman"/>
            </a:endParaRPr>
          </a:p>
          <a:p>
            <a:pPr indent="0" lvl="0" marL="457200" marR="152400" rtl="0" algn="l">
              <a:lnSpc>
                <a:spcPct val="101363"/>
              </a:lnSpc>
              <a:spcBef>
                <a:spcPts val="600"/>
              </a:spcBef>
              <a:spcAft>
                <a:spcPts val="0"/>
              </a:spcAft>
              <a:buNone/>
            </a:pPr>
            <a:r>
              <a:t/>
            </a:r>
            <a:endParaRPr b="1" sz="1450">
              <a:solidFill>
                <a:schemeClr val="dk1"/>
              </a:solidFill>
              <a:highlight>
                <a:srgbClr val="FFE599"/>
              </a:highlight>
              <a:latin typeface="Times New Roman"/>
              <a:ea typeface="Times New Roman"/>
              <a:cs typeface="Times New Roman"/>
              <a:sym typeface="Times New Roman"/>
            </a:endParaRPr>
          </a:p>
          <a:p>
            <a:pPr indent="-313769" lvl="0" marL="457200" marR="152400" rtl="0" algn="l">
              <a:lnSpc>
                <a:spcPct val="101363"/>
              </a:lnSpc>
              <a:spcBef>
                <a:spcPts val="600"/>
              </a:spcBef>
              <a:spcAft>
                <a:spcPts val="0"/>
              </a:spcAft>
              <a:buClr>
                <a:schemeClr val="dk1"/>
              </a:buClr>
              <a:buSzPct val="100000"/>
              <a:buFont typeface="Times New Roman"/>
              <a:buAutoNum type="arabicPeriod"/>
            </a:pPr>
            <a:r>
              <a:rPr b="1" lang="en-GB" sz="1450">
                <a:solidFill>
                  <a:schemeClr val="dk1"/>
                </a:solidFill>
                <a:highlight>
                  <a:srgbClr val="FFE599"/>
                </a:highlight>
                <a:latin typeface="Times New Roman"/>
                <a:ea typeface="Times New Roman"/>
                <a:cs typeface="Times New Roman"/>
                <a:sym typeface="Times New Roman"/>
              </a:rPr>
              <a:t>Respond to all questions. If a question does not apply to you, use NA to indicate that it is not applicable. This shows the employer that you did not overlook anything.</a:t>
            </a:r>
            <a:endParaRPr b="1" sz="1450">
              <a:solidFill>
                <a:schemeClr val="dk1"/>
              </a:solidFill>
              <a:highlight>
                <a:srgbClr val="FFE599"/>
              </a:highlight>
              <a:latin typeface="Times New Roman"/>
              <a:ea typeface="Times New Roman"/>
              <a:cs typeface="Times New Roman"/>
              <a:sym typeface="Times New Roman"/>
            </a:endParaRPr>
          </a:p>
          <a:p>
            <a:pPr indent="0" lvl="0" marL="457200" marR="152400" rtl="0" algn="l">
              <a:lnSpc>
                <a:spcPct val="101363"/>
              </a:lnSpc>
              <a:spcBef>
                <a:spcPts val="600"/>
              </a:spcBef>
              <a:spcAft>
                <a:spcPts val="0"/>
              </a:spcAft>
              <a:buNone/>
            </a:pPr>
            <a:r>
              <a:t/>
            </a:r>
            <a:endParaRPr b="1" sz="1450">
              <a:solidFill>
                <a:schemeClr val="dk1"/>
              </a:solidFill>
              <a:highlight>
                <a:srgbClr val="FFE599"/>
              </a:highlight>
              <a:latin typeface="Times New Roman"/>
              <a:ea typeface="Times New Roman"/>
              <a:cs typeface="Times New Roman"/>
              <a:sym typeface="Times New Roman"/>
            </a:endParaRPr>
          </a:p>
          <a:p>
            <a:pPr indent="0" lvl="0" marL="0" rtl="0" algn="l">
              <a:spcBef>
                <a:spcPts val="600"/>
              </a:spcBef>
              <a:spcAft>
                <a:spcPts val="1200"/>
              </a:spcAft>
              <a:buNone/>
            </a:pPr>
            <a:r>
              <a:t/>
            </a:r>
            <a:endParaRPr sz="1450">
              <a:latin typeface="Times New Roman"/>
              <a:ea typeface="Times New Roman"/>
              <a:cs typeface="Times New Roman"/>
              <a:sym typeface="Times New Roman"/>
            </a:endParaRPr>
          </a:p>
        </p:txBody>
      </p:sp>
      <p:sp>
        <p:nvSpPr>
          <p:cNvPr id="122" name="Google Shape;122;p21"/>
          <p:cNvSpPr txBox="1"/>
          <p:nvPr>
            <p:ph idx="2" type="body"/>
          </p:nvPr>
        </p:nvSpPr>
        <p:spPr>
          <a:xfrm>
            <a:off x="7408425" y="725225"/>
            <a:ext cx="1424100" cy="384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